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56" r:id="rId2"/>
    <p:sldId id="260" r:id="rId3"/>
    <p:sldId id="279" r:id="rId4"/>
    <p:sldId id="259" r:id="rId5"/>
    <p:sldId id="274" r:id="rId6"/>
    <p:sldId id="288" r:id="rId7"/>
    <p:sldId id="287" r:id="rId8"/>
    <p:sldId id="289" r:id="rId9"/>
    <p:sldId id="281" r:id="rId10"/>
    <p:sldId id="275" r:id="rId11"/>
    <p:sldId id="264" r:id="rId12"/>
    <p:sldId id="282" r:id="rId13"/>
    <p:sldId id="278" r:id="rId14"/>
    <p:sldId id="290" r:id="rId15"/>
  </p:sldIdLst>
  <p:sldSz cx="10799763" cy="6840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98" userDrawn="1">
          <p15:clr>
            <a:srgbClr val="A4A3A4"/>
          </p15:clr>
        </p15:guide>
        <p15:guide id="2" pos="3401">
          <p15:clr>
            <a:srgbClr val="A4A3A4"/>
          </p15:clr>
        </p15:guide>
        <p15:guide id="3" pos="2653" userDrawn="1">
          <p15:clr>
            <a:srgbClr val="A4A3A4"/>
          </p15:clr>
        </p15:guide>
        <p15:guide id="4" pos="612" userDrawn="1">
          <p15:clr>
            <a:srgbClr val="A4A3A4"/>
          </p15:clr>
        </p15:guide>
        <p15:guide id="5" pos="48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1683"/>
    <a:srgbClr val="E8CD94"/>
    <a:srgbClr val="03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 autoAdjust="0"/>
    <p:restoredTop sz="96405" autoAdjust="0"/>
  </p:normalViewPr>
  <p:slideViewPr>
    <p:cSldViewPr snapToGrid="0" snapToObjects="1">
      <p:cViewPr varScale="1">
        <p:scale>
          <a:sx n="68" d="100"/>
          <a:sy n="68" d="100"/>
        </p:scale>
        <p:origin x="-904" y="-64"/>
      </p:cViewPr>
      <p:guideLst>
        <p:guide orient="horz" pos="998"/>
        <p:guide pos="3401"/>
        <p:guide pos="2653"/>
        <p:guide pos="612"/>
        <p:guide pos="48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BA3CE-E68E-42D0-8EED-6B1D3519DAD3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5B938-229F-4D91-8664-D5468AB195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52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5B938-229F-4D91-8664-D5468AB1950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2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Ритейлерам</a:t>
            </a:r>
            <a:r>
              <a:rPr lang="ru-RU" dirty="0"/>
              <a:t>.</a:t>
            </a:r>
            <a:r>
              <a:rPr lang="ru-RU" baseline="0" dirty="0"/>
              <a:t> Проверенное решение для розничного бизнеса</a:t>
            </a:r>
          </a:p>
          <a:p>
            <a:r>
              <a:rPr lang="ru-RU" baseline="0" dirty="0" err="1"/>
              <a:t>Ритейлерам</a:t>
            </a:r>
            <a:r>
              <a:rPr lang="ru-RU" baseline="0" dirty="0"/>
              <a:t>. Специально для розницы</a:t>
            </a:r>
          </a:p>
          <a:p>
            <a:r>
              <a:rPr lang="ru-RU" baseline="0" dirty="0" err="1"/>
              <a:t>Ретейлерам</a:t>
            </a:r>
            <a:r>
              <a:rPr lang="ru-RU" baseline="0" dirty="0"/>
              <a:t>. Лучший продукт для вашей розничной компании</a:t>
            </a:r>
          </a:p>
          <a:p>
            <a:r>
              <a:rPr lang="ru-RU" baseline="0" dirty="0" err="1"/>
              <a:t>Ритейлерам</a:t>
            </a:r>
            <a:r>
              <a:rPr lang="ru-RU" baseline="0" dirty="0"/>
              <a:t>. Помогаем с качеством выкладки</a:t>
            </a:r>
          </a:p>
          <a:p>
            <a:r>
              <a:rPr lang="ru-RU" b="1" baseline="0" dirty="0" err="1"/>
              <a:t>Ритейлерам</a:t>
            </a:r>
            <a:r>
              <a:rPr lang="ru-RU" b="1" baseline="0" dirty="0"/>
              <a:t>. Гарантируем регулярный большой объем поставок</a:t>
            </a:r>
          </a:p>
          <a:p>
            <a:r>
              <a:rPr lang="ru-RU" b="1" baseline="0" dirty="0" err="1"/>
              <a:t>Ритейлерам</a:t>
            </a:r>
            <a:r>
              <a:rPr lang="ru-RU" b="1" baseline="0" dirty="0"/>
              <a:t>. Заметен на полке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5B938-229F-4D91-8664-D5468AB1950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9971" y="1119505"/>
            <a:ext cx="8099822" cy="2381521"/>
          </a:xfrm>
        </p:spPr>
        <p:txBody>
          <a:bodyPr anchor="b"/>
          <a:lstStyle>
            <a:lvl1pPr algn="ctr">
              <a:defRPr sz="53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592866"/>
            <a:ext cx="8099822" cy="1651546"/>
          </a:xfrm>
        </p:spPr>
        <p:txBody>
          <a:bodyPr/>
          <a:lstStyle>
            <a:lvl1pPr marL="0" indent="0" algn="ctr">
              <a:buNone/>
              <a:defRPr sz="2126"/>
            </a:lvl1pPr>
            <a:lvl2pPr marL="404988" indent="0" algn="ctr">
              <a:buNone/>
              <a:defRPr sz="1772"/>
            </a:lvl2pPr>
            <a:lvl3pPr marL="809976" indent="0" algn="ctr">
              <a:buNone/>
              <a:defRPr sz="1594"/>
            </a:lvl3pPr>
            <a:lvl4pPr marL="1214963" indent="0" algn="ctr">
              <a:buNone/>
              <a:defRPr sz="1417"/>
            </a:lvl4pPr>
            <a:lvl5pPr marL="1619951" indent="0" algn="ctr">
              <a:buNone/>
              <a:defRPr sz="1417"/>
            </a:lvl5pPr>
            <a:lvl6pPr marL="2024939" indent="0" algn="ctr">
              <a:buNone/>
              <a:defRPr sz="1417"/>
            </a:lvl6pPr>
            <a:lvl7pPr marL="2429927" indent="0" algn="ctr">
              <a:buNone/>
              <a:defRPr sz="1417"/>
            </a:lvl7pPr>
            <a:lvl8pPr marL="2834914" indent="0" algn="ctr">
              <a:buNone/>
              <a:defRPr sz="1417"/>
            </a:lvl8pPr>
            <a:lvl9pPr marL="3239902" indent="0" algn="ctr">
              <a:buNone/>
              <a:defRPr sz="141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754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68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364195"/>
            <a:ext cx="2328699" cy="579704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64195"/>
            <a:ext cx="6851100" cy="5797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99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6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05385"/>
            <a:ext cx="9314796" cy="2845473"/>
          </a:xfrm>
        </p:spPr>
        <p:txBody>
          <a:bodyPr anchor="b"/>
          <a:lstStyle>
            <a:lvl1pPr>
              <a:defRPr sz="53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577778"/>
            <a:ext cx="9314796" cy="1496367"/>
          </a:xfrm>
        </p:spPr>
        <p:txBody>
          <a:bodyPr/>
          <a:lstStyle>
            <a:lvl1pPr marL="0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1pPr>
            <a:lvl2pPr marL="404988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2pPr>
            <a:lvl3pPr marL="80997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214963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4pPr>
            <a:lvl5pPr marL="1619951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5pPr>
            <a:lvl6pPr marL="2024939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6pPr>
            <a:lvl7pPr marL="242992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7pPr>
            <a:lvl8pPr marL="283491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8pPr>
            <a:lvl9pPr marL="3239902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8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820976"/>
            <a:ext cx="4589899" cy="43402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820976"/>
            <a:ext cx="4589899" cy="43402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07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64196"/>
            <a:ext cx="9314796" cy="1322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1" y="1676882"/>
            <a:ext cx="4568806" cy="821814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1" y="2498697"/>
            <a:ext cx="4568806" cy="3675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0" y="1676882"/>
            <a:ext cx="4591306" cy="821814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0" y="2498697"/>
            <a:ext cx="4591306" cy="3675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31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85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51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6036"/>
            <a:ext cx="3483204" cy="1596126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984911"/>
            <a:ext cx="5467380" cy="4861216"/>
          </a:xfrm>
        </p:spPr>
        <p:txBody>
          <a:bodyPr/>
          <a:lstStyle>
            <a:lvl1pPr>
              <a:defRPr sz="2835"/>
            </a:lvl1pPr>
            <a:lvl2pPr>
              <a:defRPr sz="2480"/>
            </a:lvl2pPr>
            <a:lvl3pPr>
              <a:defRPr sz="2126"/>
            </a:lvl3pPr>
            <a:lvl4pPr>
              <a:defRPr sz="1772"/>
            </a:lvl4pPr>
            <a:lvl5pPr>
              <a:defRPr sz="1772"/>
            </a:lvl5pPr>
            <a:lvl6pPr>
              <a:defRPr sz="1772"/>
            </a:lvl6pPr>
            <a:lvl7pPr>
              <a:defRPr sz="1772"/>
            </a:lvl7pPr>
            <a:lvl8pPr>
              <a:defRPr sz="1772"/>
            </a:lvl8pPr>
            <a:lvl9pPr>
              <a:defRPr sz="177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2161"/>
            <a:ext cx="3483204" cy="3801883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43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6036"/>
            <a:ext cx="3483204" cy="1596126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984911"/>
            <a:ext cx="5467380" cy="4861216"/>
          </a:xfrm>
        </p:spPr>
        <p:txBody>
          <a:bodyPr anchor="t"/>
          <a:lstStyle>
            <a:lvl1pPr marL="0" indent="0">
              <a:buNone/>
              <a:defRPr sz="2835"/>
            </a:lvl1pPr>
            <a:lvl2pPr marL="404988" indent="0">
              <a:buNone/>
              <a:defRPr sz="2480"/>
            </a:lvl2pPr>
            <a:lvl3pPr marL="809976" indent="0">
              <a:buNone/>
              <a:defRPr sz="2126"/>
            </a:lvl3pPr>
            <a:lvl4pPr marL="1214963" indent="0">
              <a:buNone/>
              <a:defRPr sz="1772"/>
            </a:lvl4pPr>
            <a:lvl5pPr marL="1619951" indent="0">
              <a:buNone/>
              <a:defRPr sz="1772"/>
            </a:lvl5pPr>
            <a:lvl6pPr marL="2024939" indent="0">
              <a:buNone/>
              <a:defRPr sz="1772"/>
            </a:lvl6pPr>
            <a:lvl7pPr marL="2429927" indent="0">
              <a:buNone/>
              <a:defRPr sz="1772"/>
            </a:lvl7pPr>
            <a:lvl8pPr marL="2834914" indent="0">
              <a:buNone/>
              <a:defRPr sz="1772"/>
            </a:lvl8pPr>
            <a:lvl9pPr marL="3239902" indent="0">
              <a:buNone/>
              <a:defRPr sz="177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2161"/>
            <a:ext cx="3483204" cy="3801883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8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64196"/>
            <a:ext cx="9314796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820976"/>
            <a:ext cx="931479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340166"/>
            <a:ext cx="242994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340166"/>
            <a:ext cx="3644920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340166"/>
            <a:ext cx="242994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2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B3A8C4-BFB7-0442-9F97-1F274AA99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5D24D14-260E-3946-803F-49FB5295A3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040" y="429931"/>
            <a:ext cx="5812725" cy="5812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F917BF-11CD-AC4F-B0F0-3B618557F23D}"/>
              </a:ext>
            </a:extLst>
          </p:cNvPr>
          <p:cNvSpPr txBox="1"/>
          <p:nvPr/>
        </p:nvSpPr>
        <p:spPr>
          <a:xfrm>
            <a:off x="7213462" y="4844405"/>
            <a:ext cx="34224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КОМКУЮЩИЙСЯ НАПОЛНИТЕЛЬ </a:t>
            </a:r>
          </a:p>
          <a:p>
            <a:r>
              <a:rPr lang="ru-RU" sz="1400" b="1" dirty="0"/>
              <a:t>«КОТУ ПОД ХВОСТ»</a:t>
            </a:r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ЭТО НЕ ДЕНЬГИ НА ВЕТЕР, </a:t>
            </a:r>
          </a:p>
          <a:p>
            <a:r>
              <a:rPr lang="ru-RU" sz="1400" dirty="0"/>
              <a:t>А ЭКОНОМИЯ, УДОБСТВО И ЭСТЕТИКА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A301369-519C-174C-AF82-5B8684B858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439" y="1122973"/>
            <a:ext cx="1532516" cy="11695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3E49851-89F4-D94E-8F7E-A91A660F1DA0}"/>
              </a:ext>
            </a:extLst>
          </p:cNvPr>
          <p:cNvSpPr/>
          <p:nvPr/>
        </p:nvSpPr>
        <p:spPr>
          <a:xfrm>
            <a:off x="11030129" y="167542"/>
            <a:ext cx="785091" cy="692727"/>
          </a:xfrm>
          <a:prstGeom prst="rect">
            <a:avLst/>
          </a:prstGeom>
          <a:solidFill>
            <a:srgbClr val="E8C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49085" y="1240971"/>
            <a:ext cx="26312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Натуральный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черный цвет-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глаз не видит,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нос не чувствует</a:t>
            </a:r>
          </a:p>
        </p:txBody>
      </p:sp>
    </p:spTree>
    <p:extLst>
      <p:ext uri="{BB962C8B-B14F-4D97-AF65-F5344CB8AC3E}">
        <p14:creationId xmlns:p14="http://schemas.microsoft.com/office/powerpoint/2010/main" val="1052627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3203638-E867-ED41-8AA4-7B8D3A6D46FF}"/>
              </a:ext>
            </a:extLst>
          </p:cNvPr>
          <p:cNvSpPr/>
          <p:nvPr/>
        </p:nvSpPr>
        <p:spPr>
          <a:xfrm>
            <a:off x="0" y="0"/>
            <a:ext cx="10799763" cy="6840538"/>
          </a:xfrm>
          <a:prstGeom prst="rect">
            <a:avLst/>
          </a:prstGeom>
          <a:solidFill>
            <a:srgbClr val="03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B4E8B2-C6E7-584D-B889-F2DFBD11A7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12119"/>
            <a:ext cx="10799762" cy="6819688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C8D170-C083-7743-869E-9101CCAED8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692" y="4025335"/>
            <a:ext cx="1945159" cy="194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C7C2FA4-18F7-6040-8DFF-B77A33173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692" y="2579822"/>
            <a:ext cx="22098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46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BB5648-CAC6-2241-AB1A-4AF268D32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99763" cy="6840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647E0A-E9A7-1C42-BF98-3C4683D3B6F7}"/>
              </a:ext>
            </a:extLst>
          </p:cNvPr>
          <p:cNvSpPr txBox="1"/>
          <p:nvPr/>
        </p:nvSpPr>
        <p:spPr>
          <a:xfrm>
            <a:off x="4211638" y="1342777"/>
            <a:ext cx="284356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 заключению исследовательского агентства </a:t>
            </a:r>
            <a:r>
              <a:rPr lang="ru-RU" sz="1200" dirty="0" err="1"/>
              <a:t>Step</a:t>
            </a:r>
            <a:r>
              <a:rPr lang="ru-RU" sz="1200" dirty="0"/>
              <a:t> </a:t>
            </a:r>
            <a:r>
              <a:rPr lang="ru-RU" sz="1200" dirty="0" err="1"/>
              <a:t>by</a:t>
            </a:r>
            <a:r>
              <a:rPr lang="ru-RU" sz="1200" dirty="0"/>
              <a:t> </a:t>
            </a:r>
            <a:r>
              <a:rPr lang="ru-RU" sz="1200" dirty="0" err="1"/>
              <a:t>Step</a:t>
            </a:r>
            <a:r>
              <a:rPr lang="ru-RU" sz="1200" dirty="0"/>
              <a:t>, Россия занимает второе место в мире после США по числу домашних животных на душу населения. </a:t>
            </a:r>
          </a:p>
          <a:p>
            <a:r>
              <a:rPr lang="ru-RU" sz="1200" b="1" dirty="0"/>
              <a:t> </a:t>
            </a:r>
            <a:endParaRPr lang="ru-RU" sz="1200" dirty="0"/>
          </a:p>
          <a:p>
            <a:r>
              <a:rPr lang="ru-RU" sz="1200" dirty="0"/>
              <a:t>По разным данным, от 59 до 76% россиян держат домашних животных. Чаще всего это кошка, она живет как минимум у 37% населения. 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По оценкам участников рынка, приблизительно 60% владельцев кошек покупают наполнители для туалетов, и эта доля неуклонно растет. 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Средний расход составляет – </a:t>
            </a:r>
          </a:p>
          <a:p>
            <a:r>
              <a:rPr lang="ru-RU" sz="1200" dirty="0"/>
              <a:t>3-5 кг наполнителя в месяц. </a:t>
            </a:r>
          </a:p>
          <a:p>
            <a:endParaRPr lang="ru-RU" sz="1200" dirty="0"/>
          </a:p>
          <a:p>
            <a:r>
              <a:rPr lang="ru-RU" sz="1200" dirty="0"/>
              <a:t>В настоящее время в России продается более 80 торговых марок наполнителей отечественного и зарубежного производства.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B4E675-061E-9645-95FF-9AC141E78D8F}"/>
              </a:ext>
            </a:extLst>
          </p:cNvPr>
          <p:cNvSpPr txBox="1"/>
          <p:nvPr/>
        </p:nvSpPr>
        <p:spPr>
          <a:xfrm>
            <a:off x="1007126" y="1379471"/>
            <a:ext cx="284356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Мы стремимся быть лучшими </a:t>
            </a:r>
            <a:br>
              <a:rPr lang="ru-RU" sz="1200" dirty="0"/>
            </a:br>
            <a:r>
              <a:rPr lang="ru-RU" sz="1200" dirty="0"/>
              <a:t>в своем сегменте, в своей категории – ваши клиенты останутся довольны качеством наполнителя «КОТУ ПОД ХВОСТ» и придут за ним в сеть повторно.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Предлагаем продукцию по конкурентной цене, поскольку </a:t>
            </a:r>
            <a:r>
              <a:rPr lang="ru-RU" sz="1200" dirty="0" err="1"/>
              <a:t>мониторим</a:t>
            </a:r>
            <a:r>
              <a:rPr lang="ru-RU" sz="1200" dirty="0"/>
              <a:t> и анализируем рынок, стараемся быть гибкими.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Яркая стильная упаковка мгновенно узнается на полке. Наполнитель «зацепит глаз» покупателя среди множества товаров.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Предоставляем образцы такого же качества, как и вся продукция.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 допускаем «вымывания» продукта с полок – за этим следит отдельный специалист.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Занимаемся рекламой </a:t>
            </a:r>
            <a:br>
              <a:rPr lang="ru-RU" sz="1200" dirty="0"/>
            </a:br>
            <a:r>
              <a:rPr lang="ru-RU" sz="1200" dirty="0"/>
              <a:t>и продвижением продукта.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4C93F4-D28B-394C-AA51-A17A888213E1}"/>
              </a:ext>
            </a:extLst>
          </p:cNvPr>
          <p:cNvSpPr txBox="1"/>
          <p:nvPr/>
        </p:nvSpPr>
        <p:spPr>
          <a:xfrm>
            <a:off x="1007126" y="649456"/>
            <a:ext cx="9095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ГАРАНТИРУЕМ РЕГУЛЯРНЫЙ БОЛЬШОЙ ОБЪЕМ ПОСТАВОК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331A170-A245-E04C-A193-E8C7139CBF3A}"/>
              </a:ext>
            </a:extLst>
          </p:cNvPr>
          <p:cNvSpPr txBox="1"/>
          <p:nvPr/>
        </p:nvSpPr>
        <p:spPr>
          <a:xfrm>
            <a:off x="7667625" y="1308782"/>
            <a:ext cx="308706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EF1683"/>
                </a:solidFill>
              </a:rPr>
              <a:t>2 </a:t>
            </a:r>
            <a:r>
              <a:rPr lang="ru-RU" dirty="0">
                <a:solidFill>
                  <a:srgbClr val="EF1683"/>
                </a:solidFill>
              </a:rPr>
              <a:t>МЕСТО </a:t>
            </a:r>
          </a:p>
          <a:p>
            <a:r>
              <a:rPr lang="ru-RU" dirty="0">
                <a:solidFill>
                  <a:srgbClr val="EF1683"/>
                </a:solidFill>
              </a:rPr>
              <a:t>В МИРЕ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E276E32-CB74-E540-8810-8B7ECA9E1B4F}"/>
              </a:ext>
            </a:extLst>
          </p:cNvPr>
          <p:cNvSpPr txBox="1"/>
          <p:nvPr/>
        </p:nvSpPr>
        <p:spPr>
          <a:xfrm>
            <a:off x="7667625" y="2201538"/>
            <a:ext cx="308706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EF1683"/>
                </a:solidFill>
              </a:rPr>
              <a:t>37% </a:t>
            </a:r>
          </a:p>
          <a:p>
            <a:r>
              <a:rPr lang="ru-RU" dirty="0">
                <a:solidFill>
                  <a:srgbClr val="EF1683"/>
                </a:solidFill>
              </a:rPr>
              <a:t>НАСЕЛЕНИЯ – </a:t>
            </a:r>
          </a:p>
          <a:p>
            <a:r>
              <a:rPr lang="ru-RU" dirty="0">
                <a:solidFill>
                  <a:srgbClr val="EF1683"/>
                </a:solidFill>
              </a:rPr>
              <a:t>ДЕРЖАТ КОТИКОВ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990899-2039-4C44-858A-BB7619E81A28}"/>
              </a:ext>
            </a:extLst>
          </p:cNvPr>
          <p:cNvSpPr txBox="1"/>
          <p:nvPr/>
        </p:nvSpPr>
        <p:spPr>
          <a:xfrm>
            <a:off x="7667625" y="3371292"/>
            <a:ext cx="308706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EF1683"/>
                </a:solidFill>
              </a:rPr>
              <a:t>60% </a:t>
            </a:r>
          </a:p>
          <a:p>
            <a:r>
              <a:rPr lang="ru-RU" dirty="0">
                <a:solidFill>
                  <a:srgbClr val="EF1683"/>
                </a:solidFill>
              </a:rPr>
              <a:t>КОШАТНИКОВ </a:t>
            </a:r>
          </a:p>
          <a:p>
            <a:r>
              <a:rPr lang="ru-RU" dirty="0">
                <a:solidFill>
                  <a:srgbClr val="EF1683"/>
                </a:solidFill>
              </a:rPr>
              <a:t>ПОКУПАЮТ </a:t>
            </a:r>
          </a:p>
          <a:p>
            <a:r>
              <a:rPr lang="ru-RU" dirty="0">
                <a:solidFill>
                  <a:srgbClr val="EF1683"/>
                </a:solidFill>
              </a:rPr>
              <a:t>НАПОЛНИТЕЛИ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F0A75E-E5A2-FE41-AD13-D1DD2100E038}"/>
              </a:ext>
            </a:extLst>
          </p:cNvPr>
          <p:cNvSpPr txBox="1"/>
          <p:nvPr/>
        </p:nvSpPr>
        <p:spPr>
          <a:xfrm>
            <a:off x="7667625" y="4818044"/>
            <a:ext cx="308706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EF1683"/>
                </a:solidFill>
              </a:rPr>
              <a:t>3-5 </a:t>
            </a:r>
            <a:r>
              <a:rPr lang="ru-RU" dirty="0">
                <a:solidFill>
                  <a:srgbClr val="EF1683"/>
                </a:solidFill>
              </a:rPr>
              <a:t>КГ –</a:t>
            </a:r>
          </a:p>
          <a:p>
            <a:r>
              <a:rPr lang="ru-RU" dirty="0">
                <a:solidFill>
                  <a:srgbClr val="EF1683"/>
                </a:solidFill>
              </a:rPr>
              <a:t>ЕЖЕМЕСЯЧНЫЙ </a:t>
            </a:r>
          </a:p>
          <a:p>
            <a:r>
              <a:rPr lang="ru-RU" dirty="0">
                <a:solidFill>
                  <a:srgbClr val="EF1683"/>
                </a:solidFill>
              </a:rPr>
              <a:t>РАСХОД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58C96EA9-304E-9042-A800-B126A7E8ECCD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8"/>
            <a:ext cx="8908271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8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9FB906-EB5B-CC45-9CC6-45B9813E60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403A7D5-7243-C747-89BD-836F7CC1C967}"/>
              </a:ext>
            </a:extLst>
          </p:cNvPr>
          <p:cNvSpPr txBox="1"/>
          <p:nvPr/>
        </p:nvSpPr>
        <p:spPr>
          <a:xfrm>
            <a:off x="1007126" y="649456"/>
            <a:ext cx="6265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 ЧУТКОСТЬЮ К ИНТЕРЕСАМ  ПАРТНЕРА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93F6BE26-1842-3B4C-B054-F5B702791C94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6"/>
            <a:ext cx="6148168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A9654C-00DE-FA49-A68A-C9867C71E5E3}"/>
              </a:ext>
            </a:extLst>
          </p:cNvPr>
          <p:cNvSpPr txBox="1"/>
          <p:nvPr/>
        </p:nvSpPr>
        <p:spPr>
          <a:xfrm>
            <a:off x="1007126" y="6052582"/>
            <a:ext cx="2843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Ассортиментная линейка в разработке</a:t>
            </a:r>
          </a:p>
        </p:txBody>
      </p:sp>
    </p:spTree>
    <p:extLst>
      <p:ext uri="{BB962C8B-B14F-4D97-AF65-F5344CB8AC3E}">
        <p14:creationId xmlns:p14="http://schemas.microsoft.com/office/powerpoint/2010/main" val="2837257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B0C3DF-7E85-AC49-B016-7B8C4078B7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9B9E05-6C5D-2C44-8521-91E7F370ABF7}"/>
              </a:ext>
            </a:extLst>
          </p:cNvPr>
          <p:cNvSpPr txBox="1"/>
          <p:nvPr/>
        </p:nvSpPr>
        <p:spPr>
          <a:xfrm>
            <a:off x="971550" y="1581159"/>
            <a:ext cx="284356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Туалетный вопрос для питомца </a:t>
            </a:r>
          </a:p>
          <a:p>
            <a:r>
              <a:rPr lang="ru-RU" sz="1200" dirty="0"/>
              <a:t>является одной из острых проблем </a:t>
            </a:r>
          </a:p>
          <a:p>
            <a:r>
              <a:rPr lang="ru-RU" sz="1200" dirty="0"/>
              <a:t>в его содержании. Поэтому хозяева  тщательно изучают все возможные варианты и подбирают такой кошачий наполнитель, который устроит </a:t>
            </a:r>
          </a:p>
          <a:p>
            <a:r>
              <a:rPr lang="ru-RU" sz="1200" dirty="0"/>
              <a:t>и животное, и человека. 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По мнению экспертов, найдя наиболее приемлемые соотношения цены </a:t>
            </a:r>
          </a:p>
          <a:p>
            <a:r>
              <a:rPr lang="ru-RU" sz="1200" dirty="0"/>
              <a:t>и качества, а для кошки – комфорт </a:t>
            </a:r>
          </a:p>
          <a:p>
            <a:r>
              <a:rPr lang="ru-RU" sz="1200" dirty="0"/>
              <a:t>и удобство, люди подолгу пользуются одним продуктом.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CB080C-1600-284B-B018-3BC297E8BEDF}"/>
              </a:ext>
            </a:extLst>
          </p:cNvPr>
          <p:cNvSpPr txBox="1"/>
          <p:nvPr/>
        </p:nvSpPr>
        <p:spPr>
          <a:xfrm>
            <a:off x="1007126" y="649456"/>
            <a:ext cx="6134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НАШИМ КОТАМ ВСЕГДА МАСЛЕННИЦА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803945D7-B94C-3E4C-9A43-D092034CB8B2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6"/>
            <a:ext cx="6148168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089140-C6E4-9A49-8314-D43FAAAC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7447">
            <a:off x="2509222" y="4744253"/>
            <a:ext cx="1419413" cy="10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2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16E129-BB02-BA41-AA76-372FE700EC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9B9E05-6C5D-2C44-8521-91E7F370ABF7}"/>
              </a:ext>
            </a:extLst>
          </p:cNvPr>
          <p:cNvSpPr txBox="1"/>
          <p:nvPr/>
        </p:nvSpPr>
        <p:spPr>
          <a:xfrm>
            <a:off x="971550" y="1581159"/>
            <a:ext cx="284356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Предложение для </a:t>
            </a:r>
            <a:r>
              <a:rPr lang="ru-RU" sz="1400" dirty="0" err="1" smtClean="0"/>
              <a:t>Ва</a:t>
            </a:r>
            <a:r>
              <a:rPr lang="en-US" sz="1400" dirty="0"/>
              <a:t>c</a:t>
            </a:r>
            <a:r>
              <a:rPr lang="ru-RU" sz="1400" dirty="0"/>
              <a:t> подготовил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Горшкова Ирина</a:t>
            </a:r>
            <a:endParaRPr lang="ru-RU" b="1" dirty="0">
              <a:solidFill>
                <a:schemeClr val="bg1"/>
              </a:solidFill>
            </a:endParaRPr>
          </a:p>
          <a:p>
            <a:endParaRPr lang="en-US" sz="1200" dirty="0"/>
          </a:p>
          <a:p>
            <a:r>
              <a:rPr lang="ru-RU" sz="1400" dirty="0"/>
              <a:t>Если вы уже определились, </a:t>
            </a:r>
          </a:p>
          <a:p>
            <a:r>
              <a:rPr lang="ru-RU" sz="1400" dirty="0"/>
              <a:t>то позвоните мне по телефону, </a:t>
            </a:r>
          </a:p>
          <a:p>
            <a:r>
              <a:rPr lang="ru-RU" sz="1400" dirty="0"/>
              <a:t>чтобы приобрести наполнитель </a:t>
            </a:r>
          </a:p>
          <a:p>
            <a:r>
              <a:rPr lang="ru-RU" sz="1200" dirty="0"/>
              <a:t>«КОТУ ПОД ХВОСТ» </a:t>
            </a:r>
          </a:p>
          <a:p>
            <a:endParaRPr lang="ru-RU" sz="1200" dirty="0"/>
          </a:p>
          <a:p>
            <a:r>
              <a:rPr lang="ru-RU" b="1" dirty="0">
                <a:solidFill>
                  <a:schemeClr val="bg1"/>
                </a:solidFill>
              </a:rPr>
              <a:t>8 </a:t>
            </a:r>
            <a:r>
              <a:rPr lang="ru-RU" b="1" dirty="0" smtClean="0">
                <a:solidFill>
                  <a:schemeClr val="bg1"/>
                </a:solidFill>
              </a:rPr>
              <a:t>800 222 4182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8 987 92 38 290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CB080C-1600-284B-B018-3BC297E8BEDF}"/>
              </a:ext>
            </a:extLst>
          </p:cNvPr>
          <p:cNvSpPr txBox="1"/>
          <p:nvPr/>
        </p:nvSpPr>
        <p:spPr>
          <a:xfrm>
            <a:off x="1007126" y="649456"/>
            <a:ext cx="356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ООО «НЕДРА-РЕСУРС»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803945D7-B94C-3E4C-9A43-D092034CB8B2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7"/>
            <a:ext cx="3412634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AFFCF3B-02B1-1644-8582-24A0CD724D61}"/>
              </a:ext>
            </a:extLst>
          </p:cNvPr>
          <p:cNvSpPr txBox="1"/>
          <p:nvPr/>
        </p:nvSpPr>
        <p:spPr>
          <a:xfrm>
            <a:off x="971550" y="5460432"/>
            <a:ext cx="2843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www.kotupodhvost.ru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0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4A17878-A1BF-B543-B169-F54C827C6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99763" cy="68405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93455A1-68EA-D641-A2AD-958E06F87C1D}"/>
              </a:ext>
            </a:extLst>
          </p:cNvPr>
          <p:cNvSpPr txBox="1"/>
          <p:nvPr/>
        </p:nvSpPr>
        <p:spPr>
          <a:xfrm>
            <a:off x="4292602" y="1851432"/>
            <a:ext cx="233829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Силикагелевый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Отлично поглощает жидкость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Длительный срок службы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Синтетический материал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Нужно перемешивать в процессе использования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Высокая цена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Может подсушивать кожу на лапках животного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в канализацию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7F26EA9-DF26-A14F-8D24-F6FE854910CA}"/>
              </a:ext>
            </a:extLst>
          </p:cNvPr>
          <p:cNvSpPr txBox="1"/>
          <p:nvPr/>
        </p:nvSpPr>
        <p:spPr>
          <a:xfrm>
            <a:off x="1041401" y="1851432"/>
            <a:ext cx="2532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Бентонитовый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Образует комочки – не требует замены, туалет всегда чист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Удерживает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Экономичен и удобен в использовании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Напоминает  кошке естественную природную среду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Безопасен для лапок и шерсти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в канализацию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Уровень наполнителя в лотке необходимо поддерживать на уровне 5-7 см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3AC0F7-3935-BD47-9AC0-5390844DF06D}"/>
              </a:ext>
            </a:extLst>
          </p:cNvPr>
          <p:cNvSpPr txBox="1"/>
          <p:nvPr/>
        </p:nvSpPr>
        <p:spPr>
          <a:xfrm>
            <a:off x="7556501" y="1851432"/>
            <a:ext cx="233829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Древесный </a:t>
            </a:r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Высокое влагопоглощение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Невысокая цена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Слабая блокировка запаха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Нужно перемешивать в процессе использования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При контакте с жидкостью гранулы увеличиваются в объеме и разрушаются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Прилипает к лапкам животного и разносится по квартире</a:t>
            </a:r>
          </a:p>
          <a:p>
            <a:endParaRPr lang="ru-R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C57221-C4E2-A84E-8380-4446FD967D76}"/>
              </a:ext>
            </a:extLst>
          </p:cNvPr>
          <p:cNvSpPr txBox="1"/>
          <p:nvPr/>
        </p:nvSpPr>
        <p:spPr>
          <a:xfrm>
            <a:off x="1007126" y="649456"/>
            <a:ext cx="7888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ВИДЫ НАПОЛНИТЕЛЕЙ ДЛЯ КОШАЧЬИХ ТУАЛЕТОВ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80F2332-DC0C-7D49-B5A1-8340A01DBCEB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4"/>
            <a:ext cx="78032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19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B23FBE-5AFD-CD49-B508-E243D38F1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C089C2-C448-5148-8B95-E883DCDE8A00}"/>
              </a:ext>
            </a:extLst>
          </p:cNvPr>
          <p:cNvSpPr txBox="1"/>
          <p:nvPr/>
        </p:nvSpPr>
        <p:spPr>
          <a:xfrm>
            <a:off x="1041401" y="1851432"/>
            <a:ext cx="25325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Бентонитовый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Образует комочки – не требует замены, туалет всегда чист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Удерживает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Экономичен и удобен в использовании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Напоминает кошке естественную природную среду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Безопасен для лапок и шерсти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B7A3F9-70F0-9440-9153-2F438049AA71}"/>
              </a:ext>
            </a:extLst>
          </p:cNvPr>
          <p:cNvSpPr txBox="1"/>
          <p:nvPr/>
        </p:nvSpPr>
        <p:spPr>
          <a:xfrm>
            <a:off x="1007126" y="649456"/>
            <a:ext cx="31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«КОТУ ПОД ХВОСТ»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1D778010-9AAB-644E-94A3-39622A4C27F5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5"/>
            <a:ext cx="3068803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293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88BF69-C8A5-E549-A0EB-2A54B22C13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73F6A51-15EA-A247-BE7F-3476EF504162}"/>
              </a:ext>
            </a:extLst>
          </p:cNvPr>
          <p:cNvSpPr/>
          <p:nvPr/>
        </p:nvSpPr>
        <p:spPr>
          <a:xfrm>
            <a:off x="2022351" y="1067824"/>
            <a:ext cx="2689062" cy="875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2689062"/>
                      <a:gd name="connsiteY0" fmla="*/ 0 h 875276"/>
                      <a:gd name="connsiteX1" fmla="*/ 510922 w 2689062"/>
                      <a:gd name="connsiteY1" fmla="*/ 0 h 875276"/>
                      <a:gd name="connsiteX2" fmla="*/ 994953 w 2689062"/>
                      <a:gd name="connsiteY2" fmla="*/ 0 h 875276"/>
                      <a:gd name="connsiteX3" fmla="*/ 1452093 w 2689062"/>
                      <a:gd name="connsiteY3" fmla="*/ 0 h 875276"/>
                      <a:gd name="connsiteX4" fmla="*/ 1909234 w 2689062"/>
                      <a:gd name="connsiteY4" fmla="*/ 0 h 875276"/>
                      <a:gd name="connsiteX5" fmla="*/ 2689062 w 2689062"/>
                      <a:gd name="connsiteY5" fmla="*/ 0 h 875276"/>
                      <a:gd name="connsiteX6" fmla="*/ 2689062 w 2689062"/>
                      <a:gd name="connsiteY6" fmla="*/ 455144 h 875276"/>
                      <a:gd name="connsiteX7" fmla="*/ 2689062 w 2689062"/>
                      <a:gd name="connsiteY7" fmla="*/ 875276 h 875276"/>
                      <a:gd name="connsiteX8" fmla="*/ 2124359 w 2689062"/>
                      <a:gd name="connsiteY8" fmla="*/ 875276 h 875276"/>
                      <a:gd name="connsiteX9" fmla="*/ 1586547 w 2689062"/>
                      <a:gd name="connsiteY9" fmla="*/ 875276 h 875276"/>
                      <a:gd name="connsiteX10" fmla="*/ 1129406 w 2689062"/>
                      <a:gd name="connsiteY10" fmla="*/ 875276 h 875276"/>
                      <a:gd name="connsiteX11" fmla="*/ 645375 w 2689062"/>
                      <a:gd name="connsiteY11" fmla="*/ 875276 h 875276"/>
                      <a:gd name="connsiteX12" fmla="*/ 0 w 2689062"/>
                      <a:gd name="connsiteY12" fmla="*/ 875276 h 875276"/>
                      <a:gd name="connsiteX13" fmla="*/ 0 w 2689062"/>
                      <a:gd name="connsiteY13" fmla="*/ 428885 h 875276"/>
                      <a:gd name="connsiteX14" fmla="*/ 0 w 2689062"/>
                      <a:gd name="connsiteY14" fmla="*/ 0 h 87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89062" h="875276" fill="none" extrusionOk="0">
                        <a:moveTo>
                          <a:pt x="0" y="0"/>
                        </a:moveTo>
                        <a:cubicBezTo>
                          <a:pt x="104097" y="-37677"/>
                          <a:pt x="297442" y="43621"/>
                          <a:pt x="510922" y="0"/>
                        </a:cubicBezTo>
                        <a:cubicBezTo>
                          <a:pt x="724402" y="-43621"/>
                          <a:pt x="876933" y="21836"/>
                          <a:pt x="994953" y="0"/>
                        </a:cubicBezTo>
                        <a:cubicBezTo>
                          <a:pt x="1112973" y="-21836"/>
                          <a:pt x="1297598" y="10680"/>
                          <a:pt x="1452093" y="0"/>
                        </a:cubicBezTo>
                        <a:cubicBezTo>
                          <a:pt x="1606588" y="-10680"/>
                          <a:pt x="1729019" y="35767"/>
                          <a:pt x="1909234" y="0"/>
                        </a:cubicBezTo>
                        <a:cubicBezTo>
                          <a:pt x="2089449" y="-35767"/>
                          <a:pt x="2389451" y="41064"/>
                          <a:pt x="2689062" y="0"/>
                        </a:cubicBezTo>
                        <a:cubicBezTo>
                          <a:pt x="2741570" y="159710"/>
                          <a:pt x="2641255" y="307521"/>
                          <a:pt x="2689062" y="455144"/>
                        </a:cubicBezTo>
                        <a:cubicBezTo>
                          <a:pt x="2736869" y="602767"/>
                          <a:pt x="2657049" y="683288"/>
                          <a:pt x="2689062" y="875276"/>
                        </a:cubicBezTo>
                        <a:cubicBezTo>
                          <a:pt x="2449633" y="876323"/>
                          <a:pt x="2312628" y="834190"/>
                          <a:pt x="2124359" y="875276"/>
                        </a:cubicBezTo>
                        <a:cubicBezTo>
                          <a:pt x="1936090" y="916362"/>
                          <a:pt x="1844811" y="839912"/>
                          <a:pt x="1586547" y="875276"/>
                        </a:cubicBezTo>
                        <a:cubicBezTo>
                          <a:pt x="1328283" y="910640"/>
                          <a:pt x="1354663" y="872898"/>
                          <a:pt x="1129406" y="875276"/>
                        </a:cubicBezTo>
                        <a:cubicBezTo>
                          <a:pt x="904149" y="877654"/>
                          <a:pt x="812096" y="859115"/>
                          <a:pt x="645375" y="875276"/>
                        </a:cubicBezTo>
                        <a:cubicBezTo>
                          <a:pt x="478654" y="891437"/>
                          <a:pt x="220572" y="820581"/>
                          <a:pt x="0" y="875276"/>
                        </a:cubicBezTo>
                        <a:cubicBezTo>
                          <a:pt x="-40853" y="740641"/>
                          <a:pt x="9213" y="544680"/>
                          <a:pt x="0" y="428885"/>
                        </a:cubicBezTo>
                        <a:cubicBezTo>
                          <a:pt x="-9213" y="313090"/>
                          <a:pt x="47066" y="111182"/>
                          <a:pt x="0" y="0"/>
                        </a:cubicBezTo>
                        <a:close/>
                      </a:path>
                      <a:path w="2689062" h="875276" stroke="0" extrusionOk="0">
                        <a:moveTo>
                          <a:pt x="0" y="0"/>
                        </a:moveTo>
                        <a:cubicBezTo>
                          <a:pt x="248574" y="-12003"/>
                          <a:pt x="367780" y="29173"/>
                          <a:pt x="510922" y="0"/>
                        </a:cubicBezTo>
                        <a:cubicBezTo>
                          <a:pt x="654064" y="-29173"/>
                          <a:pt x="948805" y="65081"/>
                          <a:pt x="1102515" y="0"/>
                        </a:cubicBezTo>
                        <a:cubicBezTo>
                          <a:pt x="1256225" y="-65081"/>
                          <a:pt x="1503280" y="22373"/>
                          <a:pt x="1694109" y="0"/>
                        </a:cubicBezTo>
                        <a:cubicBezTo>
                          <a:pt x="1884938" y="-22373"/>
                          <a:pt x="1943008" y="53931"/>
                          <a:pt x="2151250" y="0"/>
                        </a:cubicBezTo>
                        <a:cubicBezTo>
                          <a:pt x="2359492" y="-53931"/>
                          <a:pt x="2489415" y="18808"/>
                          <a:pt x="2689062" y="0"/>
                        </a:cubicBezTo>
                        <a:cubicBezTo>
                          <a:pt x="2690211" y="149990"/>
                          <a:pt x="2662388" y="267814"/>
                          <a:pt x="2689062" y="437638"/>
                        </a:cubicBezTo>
                        <a:cubicBezTo>
                          <a:pt x="2715736" y="607462"/>
                          <a:pt x="2679316" y="674911"/>
                          <a:pt x="2689062" y="875276"/>
                        </a:cubicBezTo>
                        <a:cubicBezTo>
                          <a:pt x="2425232" y="884398"/>
                          <a:pt x="2375255" y="816563"/>
                          <a:pt x="2151250" y="875276"/>
                        </a:cubicBezTo>
                        <a:cubicBezTo>
                          <a:pt x="1927245" y="933989"/>
                          <a:pt x="1773111" y="848063"/>
                          <a:pt x="1667218" y="875276"/>
                        </a:cubicBezTo>
                        <a:cubicBezTo>
                          <a:pt x="1561325" y="902489"/>
                          <a:pt x="1318595" y="837001"/>
                          <a:pt x="1183187" y="875276"/>
                        </a:cubicBezTo>
                        <a:cubicBezTo>
                          <a:pt x="1047779" y="913551"/>
                          <a:pt x="839838" y="838516"/>
                          <a:pt x="645375" y="875276"/>
                        </a:cubicBezTo>
                        <a:cubicBezTo>
                          <a:pt x="450912" y="912036"/>
                          <a:pt x="162792" y="828151"/>
                          <a:pt x="0" y="875276"/>
                        </a:cubicBezTo>
                        <a:cubicBezTo>
                          <a:pt x="-10389" y="784345"/>
                          <a:pt x="34453" y="569501"/>
                          <a:pt x="0" y="428885"/>
                        </a:cubicBezTo>
                        <a:cubicBezTo>
                          <a:pt x="-34453" y="288269"/>
                          <a:pt x="51134" y="1429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93F562-DB2C-7D4E-A33D-BC5622F11308}"/>
              </a:ext>
            </a:extLst>
          </p:cNvPr>
          <p:cNvSpPr txBox="1"/>
          <p:nvPr/>
        </p:nvSpPr>
        <p:spPr>
          <a:xfrm>
            <a:off x="7526418" y="4009751"/>
            <a:ext cx="23997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Бентонит</a:t>
            </a:r>
            <a:r>
              <a:rPr lang="ru-RU" sz="1000" dirty="0"/>
              <a:t> — разновидность глины, </a:t>
            </a:r>
          </a:p>
          <a:p>
            <a:r>
              <a:rPr lang="ru-RU" sz="1000" dirty="0"/>
              <a:t>более чем на 70% состоящий </a:t>
            </a:r>
          </a:p>
          <a:p>
            <a:r>
              <a:rPr lang="ru-RU" sz="1000" dirty="0"/>
              <a:t>из минерала монтмориллонита. </a:t>
            </a:r>
          </a:p>
          <a:p>
            <a:r>
              <a:rPr lang="ru-RU" sz="1000" dirty="0"/>
              <a:t>Имеет уникально малый размер частиц, примерно в 10 раз меньший, </a:t>
            </a:r>
          </a:p>
          <a:p>
            <a:r>
              <a:rPr lang="ru-RU" sz="1000" dirty="0"/>
              <a:t>чем частицы других глин, </a:t>
            </a:r>
          </a:p>
          <a:p>
            <a:r>
              <a:rPr lang="ru-RU" sz="1000" dirty="0"/>
              <a:t>и антибактериальные свойства.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C6C4D5-C9C0-3A4F-AC45-2367A82A1721}"/>
              </a:ext>
            </a:extLst>
          </p:cNvPr>
          <p:cNvSpPr txBox="1"/>
          <p:nvPr/>
        </p:nvSpPr>
        <p:spPr>
          <a:xfrm>
            <a:off x="2089706" y="1156140"/>
            <a:ext cx="2600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Мы – предприятие «Недра-Ресурс».  </a:t>
            </a:r>
          </a:p>
          <a:p>
            <a:r>
              <a:rPr lang="ru-RU" sz="1000" dirty="0"/>
              <a:t>Занимаемся разработкой месторождения </a:t>
            </a:r>
            <a:r>
              <a:rPr lang="ru-RU" sz="1000" dirty="0" err="1"/>
              <a:t>бентонитовой</a:t>
            </a:r>
            <a:r>
              <a:rPr lang="ru-RU" sz="1000" dirty="0"/>
              <a:t> глины в </a:t>
            </a:r>
            <a:r>
              <a:rPr lang="ru-RU" sz="1000" dirty="0" err="1"/>
              <a:t>Кинельском</a:t>
            </a:r>
            <a:r>
              <a:rPr lang="ru-RU" sz="1000" dirty="0"/>
              <a:t> районе Самарской области.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A7F080-3ACC-2B40-B064-4AA50622E762}"/>
              </a:ext>
            </a:extLst>
          </p:cNvPr>
          <p:cNvSpPr txBox="1"/>
          <p:nvPr/>
        </p:nvSpPr>
        <p:spPr>
          <a:xfrm>
            <a:off x="8251145" y="1688355"/>
            <a:ext cx="20934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Используя свойства </a:t>
            </a:r>
          </a:p>
          <a:p>
            <a:r>
              <a:rPr lang="ru-RU" sz="1000" dirty="0"/>
              <a:t>и химический состав горной породы, выпускаем </a:t>
            </a:r>
            <a:r>
              <a:rPr lang="ru-RU" sz="1000" dirty="0" err="1"/>
              <a:t>бентонитовый</a:t>
            </a:r>
            <a:r>
              <a:rPr lang="ru-RU" sz="1000" dirty="0"/>
              <a:t> </a:t>
            </a:r>
            <a:r>
              <a:rPr lang="ru-RU" sz="1000" dirty="0" err="1"/>
              <a:t>комкующийся</a:t>
            </a:r>
            <a:r>
              <a:rPr lang="ru-RU" sz="1000" dirty="0"/>
              <a:t> наполнитель </a:t>
            </a:r>
          </a:p>
          <a:p>
            <a:r>
              <a:rPr lang="ru-RU" sz="1000" dirty="0"/>
              <a:t>«КОТУ ПОД ХВОСТ».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F44EE55-A312-254B-A4A7-A87874F3C396}"/>
              </a:ext>
            </a:extLst>
          </p:cNvPr>
          <p:cNvSpPr/>
          <p:nvPr/>
        </p:nvSpPr>
        <p:spPr>
          <a:xfrm rot="5400000">
            <a:off x="8408929" y="1198947"/>
            <a:ext cx="1673696" cy="2093443"/>
          </a:xfrm>
          <a:prstGeom prst="rect">
            <a:avLst/>
          </a:prstGeom>
          <a:noFill/>
          <a:ln>
            <a:solidFill>
              <a:srgbClr val="EF168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1673696"/>
                      <a:gd name="connsiteY0" fmla="*/ 0 h 2093443"/>
                      <a:gd name="connsiteX1" fmla="*/ 541162 w 1673696"/>
                      <a:gd name="connsiteY1" fmla="*/ 0 h 2093443"/>
                      <a:gd name="connsiteX2" fmla="*/ 1132534 w 1673696"/>
                      <a:gd name="connsiteY2" fmla="*/ 0 h 2093443"/>
                      <a:gd name="connsiteX3" fmla="*/ 1673696 w 1673696"/>
                      <a:gd name="connsiteY3" fmla="*/ 0 h 2093443"/>
                      <a:gd name="connsiteX4" fmla="*/ 1673696 w 1673696"/>
                      <a:gd name="connsiteY4" fmla="*/ 460557 h 2093443"/>
                      <a:gd name="connsiteX5" fmla="*/ 1673696 w 1673696"/>
                      <a:gd name="connsiteY5" fmla="*/ 921115 h 2093443"/>
                      <a:gd name="connsiteX6" fmla="*/ 1673696 w 1673696"/>
                      <a:gd name="connsiteY6" fmla="*/ 1486345 h 2093443"/>
                      <a:gd name="connsiteX7" fmla="*/ 1673696 w 1673696"/>
                      <a:gd name="connsiteY7" fmla="*/ 2093443 h 2093443"/>
                      <a:gd name="connsiteX8" fmla="*/ 1115797 w 1673696"/>
                      <a:gd name="connsiteY8" fmla="*/ 2093443 h 2093443"/>
                      <a:gd name="connsiteX9" fmla="*/ 591373 w 1673696"/>
                      <a:gd name="connsiteY9" fmla="*/ 2093443 h 2093443"/>
                      <a:gd name="connsiteX10" fmla="*/ 0 w 1673696"/>
                      <a:gd name="connsiteY10" fmla="*/ 2093443 h 2093443"/>
                      <a:gd name="connsiteX11" fmla="*/ 0 w 1673696"/>
                      <a:gd name="connsiteY11" fmla="*/ 1570082 h 2093443"/>
                      <a:gd name="connsiteX12" fmla="*/ 0 w 1673696"/>
                      <a:gd name="connsiteY12" fmla="*/ 1025787 h 2093443"/>
                      <a:gd name="connsiteX13" fmla="*/ 0 w 1673696"/>
                      <a:gd name="connsiteY13" fmla="*/ 481492 h 2093443"/>
                      <a:gd name="connsiteX14" fmla="*/ 0 w 1673696"/>
                      <a:gd name="connsiteY14" fmla="*/ 0 h 2093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73696" h="2093443" extrusionOk="0">
                        <a:moveTo>
                          <a:pt x="0" y="0"/>
                        </a:moveTo>
                        <a:cubicBezTo>
                          <a:pt x="174872" y="-13756"/>
                          <a:pt x="318214" y="47526"/>
                          <a:pt x="541162" y="0"/>
                        </a:cubicBezTo>
                        <a:cubicBezTo>
                          <a:pt x="764110" y="-47526"/>
                          <a:pt x="1007323" y="54896"/>
                          <a:pt x="1132534" y="0"/>
                        </a:cubicBezTo>
                        <a:cubicBezTo>
                          <a:pt x="1257745" y="-54896"/>
                          <a:pt x="1498470" y="5088"/>
                          <a:pt x="1673696" y="0"/>
                        </a:cubicBezTo>
                        <a:cubicBezTo>
                          <a:pt x="1711931" y="224860"/>
                          <a:pt x="1640855" y="300371"/>
                          <a:pt x="1673696" y="460557"/>
                        </a:cubicBezTo>
                        <a:cubicBezTo>
                          <a:pt x="1706537" y="620743"/>
                          <a:pt x="1638422" y="799045"/>
                          <a:pt x="1673696" y="921115"/>
                        </a:cubicBezTo>
                        <a:cubicBezTo>
                          <a:pt x="1708970" y="1043185"/>
                          <a:pt x="1621462" y="1230844"/>
                          <a:pt x="1673696" y="1486345"/>
                        </a:cubicBezTo>
                        <a:cubicBezTo>
                          <a:pt x="1725930" y="1741846"/>
                          <a:pt x="1663851" y="1961672"/>
                          <a:pt x="1673696" y="2093443"/>
                        </a:cubicBezTo>
                        <a:cubicBezTo>
                          <a:pt x="1539575" y="2128422"/>
                          <a:pt x="1280914" y="2053478"/>
                          <a:pt x="1115797" y="2093443"/>
                        </a:cubicBezTo>
                        <a:cubicBezTo>
                          <a:pt x="950680" y="2133408"/>
                          <a:pt x="728437" y="2047562"/>
                          <a:pt x="591373" y="2093443"/>
                        </a:cubicBezTo>
                        <a:cubicBezTo>
                          <a:pt x="454309" y="2139324"/>
                          <a:pt x="183196" y="2023579"/>
                          <a:pt x="0" y="2093443"/>
                        </a:cubicBezTo>
                        <a:cubicBezTo>
                          <a:pt x="-16812" y="1835018"/>
                          <a:pt x="1928" y="1684418"/>
                          <a:pt x="0" y="1570082"/>
                        </a:cubicBezTo>
                        <a:cubicBezTo>
                          <a:pt x="-1928" y="1455746"/>
                          <a:pt x="22744" y="1167044"/>
                          <a:pt x="0" y="1025787"/>
                        </a:cubicBezTo>
                        <a:cubicBezTo>
                          <a:pt x="-22744" y="884531"/>
                          <a:pt x="65125" y="669517"/>
                          <a:pt x="0" y="481492"/>
                        </a:cubicBezTo>
                        <a:cubicBezTo>
                          <a:pt x="-65125" y="293468"/>
                          <a:pt x="52138" y="12424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62C54E76-DEDF-8E4C-BF5F-CAADBB800F32}"/>
              </a:ext>
            </a:extLst>
          </p:cNvPr>
          <p:cNvSpPr/>
          <p:nvPr/>
        </p:nvSpPr>
        <p:spPr>
          <a:xfrm rot="5400000">
            <a:off x="7794852" y="3387582"/>
            <a:ext cx="1835957" cy="257683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1835957"/>
                      <a:gd name="connsiteY0" fmla="*/ 0 h 2576838"/>
                      <a:gd name="connsiteX1" fmla="*/ 440630 w 1835957"/>
                      <a:gd name="connsiteY1" fmla="*/ 0 h 2576838"/>
                      <a:gd name="connsiteX2" fmla="*/ 936338 w 1835957"/>
                      <a:gd name="connsiteY2" fmla="*/ 0 h 2576838"/>
                      <a:gd name="connsiteX3" fmla="*/ 1432046 w 1835957"/>
                      <a:gd name="connsiteY3" fmla="*/ 0 h 2576838"/>
                      <a:gd name="connsiteX4" fmla="*/ 1835957 w 1835957"/>
                      <a:gd name="connsiteY4" fmla="*/ 0 h 2576838"/>
                      <a:gd name="connsiteX5" fmla="*/ 1835957 w 1835957"/>
                      <a:gd name="connsiteY5" fmla="*/ 463831 h 2576838"/>
                      <a:gd name="connsiteX6" fmla="*/ 1835957 w 1835957"/>
                      <a:gd name="connsiteY6" fmla="*/ 1030735 h 2576838"/>
                      <a:gd name="connsiteX7" fmla="*/ 1835957 w 1835957"/>
                      <a:gd name="connsiteY7" fmla="*/ 1571871 h 2576838"/>
                      <a:gd name="connsiteX8" fmla="*/ 1835957 w 1835957"/>
                      <a:gd name="connsiteY8" fmla="*/ 2087239 h 2576838"/>
                      <a:gd name="connsiteX9" fmla="*/ 1835957 w 1835957"/>
                      <a:gd name="connsiteY9" fmla="*/ 2576838 h 2576838"/>
                      <a:gd name="connsiteX10" fmla="*/ 1413687 w 1835957"/>
                      <a:gd name="connsiteY10" fmla="*/ 2576838 h 2576838"/>
                      <a:gd name="connsiteX11" fmla="*/ 954698 w 1835957"/>
                      <a:gd name="connsiteY11" fmla="*/ 2576838 h 2576838"/>
                      <a:gd name="connsiteX12" fmla="*/ 532428 w 1835957"/>
                      <a:gd name="connsiteY12" fmla="*/ 2576838 h 2576838"/>
                      <a:gd name="connsiteX13" fmla="*/ 0 w 1835957"/>
                      <a:gd name="connsiteY13" fmla="*/ 2576838 h 2576838"/>
                      <a:gd name="connsiteX14" fmla="*/ 0 w 1835957"/>
                      <a:gd name="connsiteY14" fmla="*/ 2061470 h 2576838"/>
                      <a:gd name="connsiteX15" fmla="*/ 0 w 1835957"/>
                      <a:gd name="connsiteY15" fmla="*/ 1571871 h 2576838"/>
                      <a:gd name="connsiteX16" fmla="*/ 0 w 1835957"/>
                      <a:gd name="connsiteY16" fmla="*/ 1056504 h 2576838"/>
                      <a:gd name="connsiteX17" fmla="*/ 0 w 1835957"/>
                      <a:gd name="connsiteY17" fmla="*/ 515368 h 2576838"/>
                      <a:gd name="connsiteX18" fmla="*/ 0 w 1835957"/>
                      <a:gd name="connsiteY18" fmla="*/ 0 h 2576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835957" h="2576838" extrusionOk="0">
                        <a:moveTo>
                          <a:pt x="0" y="0"/>
                        </a:moveTo>
                        <a:cubicBezTo>
                          <a:pt x="137771" y="-38832"/>
                          <a:pt x="331759" y="33874"/>
                          <a:pt x="440630" y="0"/>
                        </a:cubicBezTo>
                        <a:cubicBezTo>
                          <a:pt x="549501" y="-33874"/>
                          <a:pt x="833579" y="34844"/>
                          <a:pt x="936338" y="0"/>
                        </a:cubicBezTo>
                        <a:cubicBezTo>
                          <a:pt x="1039097" y="-34844"/>
                          <a:pt x="1195997" y="58046"/>
                          <a:pt x="1432046" y="0"/>
                        </a:cubicBezTo>
                        <a:cubicBezTo>
                          <a:pt x="1668095" y="-58046"/>
                          <a:pt x="1634346" y="46316"/>
                          <a:pt x="1835957" y="0"/>
                        </a:cubicBezTo>
                        <a:cubicBezTo>
                          <a:pt x="1881530" y="131800"/>
                          <a:pt x="1792484" y="308303"/>
                          <a:pt x="1835957" y="463831"/>
                        </a:cubicBezTo>
                        <a:cubicBezTo>
                          <a:pt x="1879430" y="619359"/>
                          <a:pt x="1826343" y="876046"/>
                          <a:pt x="1835957" y="1030735"/>
                        </a:cubicBezTo>
                        <a:cubicBezTo>
                          <a:pt x="1845571" y="1185424"/>
                          <a:pt x="1793752" y="1421139"/>
                          <a:pt x="1835957" y="1571871"/>
                        </a:cubicBezTo>
                        <a:cubicBezTo>
                          <a:pt x="1878162" y="1722603"/>
                          <a:pt x="1809190" y="1952737"/>
                          <a:pt x="1835957" y="2087239"/>
                        </a:cubicBezTo>
                        <a:cubicBezTo>
                          <a:pt x="1862724" y="2221741"/>
                          <a:pt x="1786794" y="2366711"/>
                          <a:pt x="1835957" y="2576838"/>
                        </a:cubicBezTo>
                        <a:cubicBezTo>
                          <a:pt x="1698561" y="2578890"/>
                          <a:pt x="1551093" y="2572257"/>
                          <a:pt x="1413687" y="2576838"/>
                        </a:cubicBezTo>
                        <a:cubicBezTo>
                          <a:pt x="1276281" y="2581419"/>
                          <a:pt x="1135544" y="2569181"/>
                          <a:pt x="954698" y="2576838"/>
                        </a:cubicBezTo>
                        <a:cubicBezTo>
                          <a:pt x="773852" y="2584495"/>
                          <a:pt x="739461" y="2569857"/>
                          <a:pt x="532428" y="2576838"/>
                        </a:cubicBezTo>
                        <a:cubicBezTo>
                          <a:pt x="325395" y="2583819"/>
                          <a:pt x="212164" y="2520266"/>
                          <a:pt x="0" y="2576838"/>
                        </a:cubicBezTo>
                        <a:cubicBezTo>
                          <a:pt x="-55930" y="2338881"/>
                          <a:pt x="20137" y="2213012"/>
                          <a:pt x="0" y="2061470"/>
                        </a:cubicBezTo>
                        <a:cubicBezTo>
                          <a:pt x="-20137" y="1909928"/>
                          <a:pt x="10269" y="1689160"/>
                          <a:pt x="0" y="1571871"/>
                        </a:cubicBezTo>
                        <a:cubicBezTo>
                          <a:pt x="-10269" y="1454582"/>
                          <a:pt x="48049" y="1270843"/>
                          <a:pt x="0" y="1056504"/>
                        </a:cubicBezTo>
                        <a:cubicBezTo>
                          <a:pt x="-48049" y="842165"/>
                          <a:pt x="36911" y="696145"/>
                          <a:pt x="0" y="515368"/>
                        </a:cubicBezTo>
                        <a:cubicBezTo>
                          <a:pt x="-36911" y="334591"/>
                          <a:pt x="38492" y="1262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8B3708C-96E0-1147-81FD-4B2359C566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0374" y="5170439"/>
            <a:ext cx="1493321" cy="111733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E6F0D36-E9BF-4546-AA42-8BDCF2A79621}"/>
              </a:ext>
            </a:extLst>
          </p:cNvPr>
          <p:cNvSpPr/>
          <p:nvPr/>
        </p:nvSpPr>
        <p:spPr>
          <a:xfrm>
            <a:off x="624173" y="2728632"/>
            <a:ext cx="2386195" cy="714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2386195"/>
                      <a:gd name="connsiteY0" fmla="*/ 0 h 714172"/>
                      <a:gd name="connsiteX1" fmla="*/ 620411 w 2386195"/>
                      <a:gd name="connsiteY1" fmla="*/ 0 h 714172"/>
                      <a:gd name="connsiteX2" fmla="*/ 1216959 w 2386195"/>
                      <a:gd name="connsiteY2" fmla="*/ 0 h 714172"/>
                      <a:gd name="connsiteX3" fmla="*/ 1741922 w 2386195"/>
                      <a:gd name="connsiteY3" fmla="*/ 0 h 714172"/>
                      <a:gd name="connsiteX4" fmla="*/ 2386195 w 2386195"/>
                      <a:gd name="connsiteY4" fmla="*/ 0 h 714172"/>
                      <a:gd name="connsiteX5" fmla="*/ 2386195 w 2386195"/>
                      <a:gd name="connsiteY5" fmla="*/ 335661 h 714172"/>
                      <a:gd name="connsiteX6" fmla="*/ 2386195 w 2386195"/>
                      <a:gd name="connsiteY6" fmla="*/ 714172 h 714172"/>
                      <a:gd name="connsiteX7" fmla="*/ 1765784 w 2386195"/>
                      <a:gd name="connsiteY7" fmla="*/ 714172 h 714172"/>
                      <a:gd name="connsiteX8" fmla="*/ 1193098 w 2386195"/>
                      <a:gd name="connsiteY8" fmla="*/ 714172 h 714172"/>
                      <a:gd name="connsiteX9" fmla="*/ 548825 w 2386195"/>
                      <a:gd name="connsiteY9" fmla="*/ 714172 h 714172"/>
                      <a:gd name="connsiteX10" fmla="*/ 0 w 2386195"/>
                      <a:gd name="connsiteY10" fmla="*/ 714172 h 714172"/>
                      <a:gd name="connsiteX11" fmla="*/ 0 w 2386195"/>
                      <a:gd name="connsiteY11" fmla="*/ 357086 h 714172"/>
                      <a:gd name="connsiteX12" fmla="*/ 0 w 2386195"/>
                      <a:gd name="connsiteY12" fmla="*/ 0 h 714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86195" h="714172" fill="none" extrusionOk="0">
                        <a:moveTo>
                          <a:pt x="0" y="0"/>
                        </a:moveTo>
                        <a:cubicBezTo>
                          <a:pt x="253605" y="-73503"/>
                          <a:pt x="316208" y="8342"/>
                          <a:pt x="620411" y="0"/>
                        </a:cubicBezTo>
                        <a:cubicBezTo>
                          <a:pt x="924614" y="-8342"/>
                          <a:pt x="1028044" y="52681"/>
                          <a:pt x="1216959" y="0"/>
                        </a:cubicBezTo>
                        <a:cubicBezTo>
                          <a:pt x="1405874" y="-52681"/>
                          <a:pt x="1572791" y="27410"/>
                          <a:pt x="1741922" y="0"/>
                        </a:cubicBezTo>
                        <a:cubicBezTo>
                          <a:pt x="1911053" y="-27410"/>
                          <a:pt x="2145559" y="18890"/>
                          <a:pt x="2386195" y="0"/>
                        </a:cubicBezTo>
                        <a:cubicBezTo>
                          <a:pt x="2388930" y="108883"/>
                          <a:pt x="2379573" y="216878"/>
                          <a:pt x="2386195" y="335661"/>
                        </a:cubicBezTo>
                        <a:cubicBezTo>
                          <a:pt x="2392817" y="454444"/>
                          <a:pt x="2380704" y="574987"/>
                          <a:pt x="2386195" y="714172"/>
                        </a:cubicBezTo>
                        <a:cubicBezTo>
                          <a:pt x="2254001" y="770781"/>
                          <a:pt x="1893632" y="664926"/>
                          <a:pt x="1765784" y="714172"/>
                        </a:cubicBezTo>
                        <a:cubicBezTo>
                          <a:pt x="1637936" y="763418"/>
                          <a:pt x="1369074" y="689768"/>
                          <a:pt x="1193098" y="714172"/>
                        </a:cubicBezTo>
                        <a:cubicBezTo>
                          <a:pt x="1017122" y="738576"/>
                          <a:pt x="694377" y="690320"/>
                          <a:pt x="548825" y="714172"/>
                        </a:cubicBezTo>
                        <a:cubicBezTo>
                          <a:pt x="403273" y="738024"/>
                          <a:pt x="186832" y="704615"/>
                          <a:pt x="0" y="714172"/>
                        </a:cubicBezTo>
                        <a:cubicBezTo>
                          <a:pt x="-18048" y="640696"/>
                          <a:pt x="15860" y="435061"/>
                          <a:pt x="0" y="357086"/>
                        </a:cubicBezTo>
                        <a:cubicBezTo>
                          <a:pt x="-15860" y="279111"/>
                          <a:pt x="37900" y="138428"/>
                          <a:pt x="0" y="0"/>
                        </a:cubicBezTo>
                        <a:close/>
                      </a:path>
                      <a:path w="2386195" h="714172" stroke="0" extrusionOk="0">
                        <a:moveTo>
                          <a:pt x="0" y="0"/>
                        </a:moveTo>
                        <a:cubicBezTo>
                          <a:pt x="233761" y="-31071"/>
                          <a:pt x="347535" y="42085"/>
                          <a:pt x="572687" y="0"/>
                        </a:cubicBezTo>
                        <a:cubicBezTo>
                          <a:pt x="797839" y="-42085"/>
                          <a:pt x="920910" y="72608"/>
                          <a:pt x="1216959" y="0"/>
                        </a:cubicBezTo>
                        <a:cubicBezTo>
                          <a:pt x="1513008" y="-72608"/>
                          <a:pt x="1611184" y="54581"/>
                          <a:pt x="1861232" y="0"/>
                        </a:cubicBezTo>
                        <a:cubicBezTo>
                          <a:pt x="2111280" y="-54581"/>
                          <a:pt x="2173986" y="13007"/>
                          <a:pt x="2386195" y="0"/>
                        </a:cubicBezTo>
                        <a:cubicBezTo>
                          <a:pt x="2414895" y="159531"/>
                          <a:pt x="2350179" y="181463"/>
                          <a:pt x="2386195" y="342803"/>
                        </a:cubicBezTo>
                        <a:cubicBezTo>
                          <a:pt x="2422211" y="504143"/>
                          <a:pt x="2372405" y="540745"/>
                          <a:pt x="2386195" y="714172"/>
                        </a:cubicBezTo>
                        <a:cubicBezTo>
                          <a:pt x="2085790" y="780571"/>
                          <a:pt x="1911108" y="669449"/>
                          <a:pt x="1765784" y="714172"/>
                        </a:cubicBezTo>
                        <a:cubicBezTo>
                          <a:pt x="1620460" y="758895"/>
                          <a:pt x="1324477" y="699726"/>
                          <a:pt x="1193098" y="714172"/>
                        </a:cubicBezTo>
                        <a:cubicBezTo>
                          <a:pt x="1061719" y="728618"/>
                          <a:pt x="889119" y="701621"/>
                          <a:pt x="644273" y="714172"/>
                        </a:cubicBezTo>
                        <a:cubicBezTo>
                          <a:pt x="399428" y="726723"/>
                          <a:pt x="306532" y="640727"/>
                          <a:pt x="0" y="714172"/>
                        </a:cubicBezTo>
                        <a:cubicBezTo>
                          <a:pt x="-35956" y="638049"/>
                          <a:pt x="30476" y="462817"/>
                          <a:pt x="0" y="357086"/>
                        </a:cubicBezTo>
                        <a:cubicBezTo>
                          <a:pt x="-30476" y="251355"/>
                          <a:pt x="18741" y="720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A21E3E6-0600-7D4D-A9BA-BB765EE6FD19}"/>
              </a:ext>
            </a:extLst>
          </p:cNvPr>
          <p:cNvSpPr txBox="1"/>
          <p:nvPr/>
        </p:nvSpPr>
        <p:spPr>
          <a:xfrm>
            <a:off x="755099" y="2835540"/>
            <a:ext cx="2255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Наша цель – </a:t>
            </a:r>
            <a:r>
              <a:rPr lang="ru-RU" sz="1000" dirty="0"/>
              <a:t>чтобы у каждого мяукающего зверя был лучший наполнитель для кошачьего туалета.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66FDEA74-B724-A34D-93E2-63251ECA008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711413" y="1505462"/>
            <a:ext cx="1655933" cy="1326948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4FC16A-C5EB-3746-8165-4448AE9D58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28" y="5235864"/>
            <a:ext cx="1692386" cy="12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8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521AD6D-7ABD-A54E-BEDB-61D4A2B38F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DC8FBF7-5B30-6248-BACF-CF231568BCDA}"/>
              </a:ext>
            </a:extLst>
          </p:cNvPr>
          <p:cNvSpPr/>
          <p:nvPr/>
        </p:nvSpPr>
        <p:spPr>
          <a:xfrm>
            <a:off x="1007126" y="1572523"/>
            <a:ext cx="8825031" cy="42942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8825031"/>
                      <a:gd name="connsiteY0" fmla="*/ 0 h 4294207"/>
                      <a:gd name="connsiteX1" fmla="*/ 764836 w 8825031"/>
                      <a:gd name="connsiteY1" fmla="*/ 0 h 4294207"/>
                      <a:gd name="connsiteX2" fmla="*/ 1441422 w 8825031"/>
                      <a:gd name="connsiteY2" fmla="*/ 0 h 4294207"/>
                      <a:gd name="connsiteX3" fmla="*/ 2029757 w 8825031"/>
                      <a:gd name="connsiteY3" fmla="*/ 0 h 4294207"/>
                      <a:gd name="connsiteX4" fmla="*/ 2529842 w 8825031"/>
                      <a:gd name="connsiteY4" fmla="*/ 0 h 4294207"/>
                      <a:gd name="connsiteX5" fmla="*/ 2853427 w 8825031"/>
                      <a:gd name="connsiteY5" fmla="*/ 0 h 4294207"/>
                      <a:gd name="connsiteX6" fmla="*/ 3618263 w 8825031"/>
                      <a:gd name="connsiteY6" fmla="*/ 0 h 4294207"/>
                      <a:gd name="connsiteX7" fmla="*/ 4118348 w 8825031"/>
                      <a:gd name="connsiteY7" fmla="*/ 0 h 4294207"/>
                      <a:gd name="connsiteX8" fmla="*/ 4706683 w 8825031"/>
                      <a:gd name="connsiteY8" fmla="*/ 0 h 4294207"/>
                      <a:gd name="connsiteX9" fmla="*/ 5471519 w 8825031"/>
                      <a:gd name="connsiteY9" fmla="*/ 0 h 4294207"/>
                      <a:gd name="connsiteX10" fmla="*/ 5795104 w 8825031"/>
                      <a:gd name="connsiteY10" fmla="*/ 0 h 4294207"/>
                      <a:gd name="connsiteX11" fmla="*/ 6383439 w 8825031"/>
                      <a:gd name="connsiteY11" fmla="*/ 0 h 4294207"/>
                      <a:gd name="connsiteX12" fmla="*/ 6795274 w 8825031"/>
                      <a:gd name="connsiteY12" fmla="*/ 0 h 4294207"/>
                      <a:gd name="connsiteX13" fmla="*/ 7471860 w 8825031"/>
                      <a:gd name="connsiteY13" fmla="*/ 0 h 4294207"/>
                      <a:gd name="connsiteX14" fmla="*/ 7795444 w 8825031"/>
                      <a:gd name="connsiteY14" fmla="*/ 0 h 4294207"/>
                      <a:gd name="connsiteX15" fmla="*/ 8295529 w 8825031"/>
                      <a:gd name="connsiteY15" fmla="*/ 0 h 4294207"/>
                      <a:gd name="connsiteX16" fmla="*/ 8825031 w 8825031"/>
                      <a:gd name="connsiteY16" fmla="*/ 0 h 4294207"/>
                      <a:gd name="connsiteX17" fmla="*/ 8825031 w 8825031"/>
                      <a:gd name="connsiteY17" fmla="*/ 579718 h 4294207"/>
                      <a:gd name="connsiteX18" fmla="*/ 8825031 w 8825031"/>
                      <a:gd name="connsiteY18" fmla="*/ 1202378 h 4294207"/>
                      <a:gd name="connsiteX19" fmla="*/ 8825031 w 8825031"/>
                      <a:gd name="connsiteY19" fmla="*/ 1696212 h 4294207"/>
                      <a:gd name="connsiteX20" fmla="*/ 8825031 w 8825031"/>
                      <a:gd name="connsiteY20" fmla="*/ 2232988 h 4294207"/>
                      <a:gd name="connsiteX21" fmla="*/ 8825031 w 8825031"/>
                      <a:gd name="connsiteY21" fmla="*/ 2855648 h 4294207"/>
                      <a:gd name="connsiteX22" fmla="*/ 8825031 w 8825031"/>
                      <a:gd name="connsiteY22" fmla="*/ 3263597 h 4294207"/>
                      <a:gd name="connsiteX23" fmla="*/ 8825031 w 8825031"/>
                      <a:gd name="connsiteY23" fmla="*/ 4294207 h 4294207"/>
                      <a:gd name="connsiteX24" fmla="*/ 8148445 w 8825031"/>
                      <a:gd name="connsiteY24" fmla="*/ 4294207 h 4294207"/>
                      <a:gd name="connsiteX25" fmla="*/ 7471860 w 8825031"/>
                      <a:gd name="connsiteY25" fmla="*/ 4294207 h 4294207"/>
                      <a:gd name="connsiteX26" fmla="*/ 6971774 w 8825031"/>
                      <a:gd name="connsiteY26" fmla="*/ 4294207 h 4294207"/>
                      <a:gd name="connsiteX27" fmla="*/ 6648190 w 8825031"/>
                      <a:gd name="connsiteY27" fmla="*/ 4294207 h 4294207"/>
                      <a:gd name="connsiteX28" fmla="*/ 5883354 w 8825031"/>
                      <a:gd name="connsiteY28" fmla="*/ 4294207 h 4294207"/>
                      <a:gd name="connsiteX29" fmla="*/ 5383269 w 8825031"/>
                      <a:gd name="connsiteY29" fmla="*/ 4294207 h 4294207"/>
                      <a:gd name="connsiteX30" fmla="*/ 4618433 w 8825031"/>
                      <a:gd name="connsiteY30" fmla="*/ 4294207 h 4294207"/>
                      <a:gd name="connsiteX31" fmla="*/ 4206598 w 8825031"/>
                      <a:gd name="connsiteY31" fmla="*/ 4294207 h 4294207"/>
                      <a:gd name="connsiteX32" fmla="*/ 3618263 w 8825031"/>
                      <a:gd name="connsiteY32" fmla="*/ 4294207 h 4294207"/>
                      <a:gd name="connsiteX33" fmla="*/ 3206428 w 8825031"/>
                      <a:gd name="connsiteY33" fmla="*/ 4294207 h 4294207"/>
                      <a:gd name="connsiteX34" fmla="*/ 2706343 w 8825031"/>
                      <a:gd name="connsiteY34" fmla="*/ 4294207 h 4294207"/>
                      <a:gd name="connsiteX35" fmla="*/ 2206258 w 8825031"/>
                      <a:gd name="connsiteY35" fmla="*/ 4294207 h 4294207"/>
                      <a:gd name="connsiteX36" fmla="*/ 1529672 w 8825031"/>
                      <a:gd name="connsiteY36" fmla="*/ 4294207 h 4294207"/>
                      <a:gd name="connsiteX37" fmla="*/ 941337 w 8825031"/>
                      <a:gd name="connsiteY37" fmla="*/ 4294207 h 4294207"/>
                      <a:gd name="connsiteX38" fmla="*/ 0 w 8825031"/>
                      <a:gd name="connsiteY38" fmla="*/ 4294207 h 4294207"/>
                      <a:gd name="connsiteX39" fmla="*/ 0 w 8825031"/>
                      <a:gd name="connsiteY39" fmla="*/ 3800373 h 4294207"/>
                      <a:gd name="connsiteX40" fmla="*/ 0 w 8825031"/>
                      <a:gd name="connsiteY40" fmla="*/ 3349481 h 4294207"/>
                      <a:gd name="connsiteX41" fmla="*/ 0 w 8825031"/>
                      <a:gd name="connsiteY41" fmla="*/ 2726821 h 4294207"/>
                      <a:gd name="connsiteX42" fmla="*/ 0 w 8825031"/>
                      <a:gd name="connsiteY42" fmla="*/ 2318872 h 4294207"/>
                      <a:gd name="connsiteX43" fmla="*/ 0 w 8825031"/>
                      <a:gd name="connsiteY43" fmla="*/ 1696212 h 4294207"/>
                      <a:gd name="connsiteX44" fmla="*/ 0 w 8825031"/>
                      <a:gd name="connsiteY44" fmla="*/ 1073552 h 4294207"/>
                      <a:gd name="connsiteX45" fmla="*/ 0 w 8825031"/>
                      <a:gd name="connsiteY45" fmla="*/ 493834 h 4294207"/>
                      <a:gd name="connsiteX46" fmla="*/ 0 w 8825031"/>
                      <a:gd name="connsiteY46" fmla="*/ 0 h 4294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8825031" h="4294207" fill="none" extrusionOk="0">
                        <a:moveTo>
                          <a:pt x="0" y="0"/>
                        </a:moveTo>
                        <a:cubicBezTo>
                          <a:pt x="171956" y="-9225"/>
                          <a:pt x="474577" y="3233"/>
                          <a:pt x="764836" y="0"/>
                        </a:cubicBezTo>
                        <a:cubicBezTo>
                          <a:pt x="1055095" y="-3233"/>
                          <a:pt x="1145477" y="59582"/>
                          <a:pt x="1441422" y="0"/>
                        </a:cubicBezTo>
                        <a:cubicBezTo>
                          <a:pt x="1737367" y="-59582"/>
                          <a:pt x="1740203" y="32051"/>
                          <a:pt x="2029757" y="0"/>
                        </a:cubicBezTo>
                        <a:cubicBezTo>
                          <a:pt x="2319311" y="-32051"/>
                          <a:pt x="2347815" y="59170"/>
                          <a:pt x="2529842" y="0"/>
                        </a:cubicBezTo>
                        <a:cubicBezTo>
                          <a:pt x="2711870" y="-59170"/>
                          <a:pt x="2696657" y="13121"/>
                          <a:pt x="2853427" y="0"/>
                        </a:cubicBezTo>
                        <a:cubicBezTo>
                          <a:pt x="3010197" y="-13121"/>
                          <a:pt x="3421537" y="24213"/>
                          <a:pt x="3618263" y="0"/>
                        </a:cubicBezTo>
                        <a:cubicBezTo>
                          <a:pt x="3814989" y="-24213"/>
                          <a:pt x="3886123" y="10872"/>
                          <a:pt x="4118348" y="0"/>
                        </a:cubicBezTo>
                        <a:cubicBezTo>
                          <a:pt x="4350573" y="-10872"/>
                          <a:pt x="4439332" y="68666"/>
                          <a:pt x="4706683" y="0"/>
                        </a:cubicBezTo>
                        <a:cubicBezTo>
                          <a:pt x="4974035" y="-68666"/>
                          <a:pt x="5142833" y="61904"/>
                          <a:pt x="5471519" y="0"/>
                        </a:cubicBezTo>
                        <a:cubicBezTo>
                          <a:pt x="5800205" y="-61904"/>
                          <a:pt x="5664193" y="10455"/>
                          <a:pt x="5795104" y="0"/>
                        </a:cubicBezTo>
                        <a:cubicBezTo>
                          <a:pt x="5926015" y="-10455"/>
                          <a:pt x="6131523" y="17104"/>
                          <a:pt x="6383439" y="0"/>
                        </a:cubicBezTo>
                        <a:cubicBezTo>
                          <a:pt x="6635355" y="-17104"/>
                          <a:pt x="6622846" y="23147"/>
                          <a:pt x="6795274" y="0"/>
                        </a:cubicBezTo>
                        <a:cubicBezTo>
                          <a:pt x="6967702" y="-23147"/>
                          <a:pt x="7148969" y="18917"/>
                          <a:pt x="7471860" y="0"/>
                        </a:cubicBezTo>
                        <a:cubicBezTo>
                          <a:pt x="7794751" y="-18917"/>
                          <a:pt x="7646621" y="6421"/>
                          <a:pt x="7795444" y="0"/>
                        </a:cubicBezTo>
                        <a:cubicBezTo>
                          <a:pt x="7944267" y="-6421"/>
                          <a:pt x="8193280" y="20662"/>
                          <a:pt x="8295529" y="0"/>
                        </a:cubicBezTo>
                        <a:cubicBezTo>
                          <a:pt x="8397779" y="-20662"/>
                          <a:pt x="8621641" y="51732"/>
                          <a:pt x="8825031" y="0"/>
                        </a:cubicBezTo>
                        <a:cubicBezTo>
                          <a:pt x="8862689" y="220742"/>
                          <a:pt x="8797012" y="451474"/>
                          <a:pt x="8825031" y="579718"/>
                        </a:cubicBezTo>
                        <a:cubicBezTo>
                          <a:pt x="8853050" y="707962"/>
                          <a:pt x="8787884" y="928420"/>
                          <a:pt x="8825031" y="1202378"/>
                        </a:cubicBezTo>
                        <a:cubicBezTo>
                          <a:pt x="8862178" y="1476336"/>
                          <a:pt x="8785722" y="1451953"/>
                          <a:pt x="8825031" y="1696212"/>
                        </a:cubicBezTo>
                        <a:cubicBezTo>
                          <a:pt x="8864340" y="1940471"/>
                          <a:pt x="8812442" y="2044840"/>
                          <a:pt x="8825031" y="2232988"/>
                        </a:cubicBezTo>
                        <a:cubicBezTo>
                          <a:pt x="8837620" y="2421136"/>
                          <a:pt x="8779630" y="2704509"/>
                          <a:pt x="8825031" y="2855648"/>
                        </a:cubicBezTo>
                        <a:cubicBezTo>
                          <a:pt x="8870432" y="3006787"/>
                          <a:pt x="8777936" y="3168876"/>
                          <a:pt x="8825031" y="3263597"/>
                        </a:cubicBezTo>
                        <a:cubicBezTo>
                          <a:pt x="8872126" y="3358318"/>
                          <a:pt x="8723980" y="3811366"/>
                          <a:pt x="8825031" y="4294207"/>
                        </a:cubicBezTo>
                        <a:cubicBezTo>
                          <a:pt x="8512169" y="4301177"/>
                          <a:pt x="8390376" y="4256886"/>
                          <a:pt x="8148445" y="4294207"/>
                        </a:cubicBezTo>
                        <a:cubicBezTo>
                          <a:pt x="7906514" y="4331528"/>
                          <a:pt x="7699048" y="4258523"/>
                          <a:pt x="7471860" y="4294207"/>
                        </a:cubicBezTo>
                        <a:cubicBezTo>
                          <a:pt x="7244672" y="4329891"/>
                          <a:pt x="7185309" y="4241732"/>
                          <a:pt x="6971774" y="4294207"/>
                        </a:cubicBezTo>
                        <a:cubicBezTo>
                          <a:pt x="6758239" y="4346682"/>
                          <a:pt x="6770106" y="4280421"/>
                          <a:pt x="6648190" y="4294207"/>
                        </a:cubicBezTo>
                        <a:cubicBezTo>
                          <a:pt x="6526274" y="4307993"/>
                          <a:pt x="6060811" y="4210144"/>
                          <a:pt x="5883354" y="4294207"/>
                        </a:cubicBezTo>
                        <a:cubicBezTo>
                          <a:pt x="5705897" y="4378270"/>
                          <a:pt x="5633003" y="4259981"/>
                          <a:pt x="5383269" y="4294207"/>
                        </a:cubicBezTo>
                        <a:cubicBezTo>
                          <a:pt x="5133536" y="4328433"/>
                          <a:pt x="4974169" y="4274713"/>
                          <a:pt x="4618433" y="4294207"/>
                        </a:cubicBezTo>
                        <a:cubicBezTo>
                          <a:pt x="4262697" y="4313701"/>
                          <a:pt x="4386131" y="4291006"/>
                          <a:pt x="4206598" y="4294207"/>
                        </a:cubicBezTo>
                        <a:cubicBezTo>
                          <a:pt x="4027065" y="4297408"/>
                          <a:pt x="3815502" y="4274760"/>
                          <a:pt x="3618263" y="4294207"/>
                        </a:cubicBezTo>
                        <a:cubicBezTo>
                          <a:pt x="3421024" y="4313654"/>
                          <a:pt x="3353696" y="4244895"/>
                          <a:pt x="3206428" y="4294207"/>
                        </a:cubicBezTo>
                        <a:cubicBezTo>
                          <a:pt x="3059161" y="4343519"/>
                          <a:pt x="2893937" y="4246388"/>
                          <a:pt x="2706343" y="4294207"/>
                        </a:cubicBezTo>
                        <a:cubicBezTo>
                          <a:pt x="2518749" y="4342026"/>
                          <a:pt x="2360850" y="4255342"/>
                          <a:pt x="2206258" y="4294207"/>
                        </a:cubicBezTo>
                        <a:cubicBezTo>
                          <a:pt x="2051666" y="4333072"/>
                          <a:pt x="1729818" y="4264953"/>
                          <a:pt x="1529672" y="4294207"/>
                        </a:cubicBezTo>
                        <a:cubicBezTo>
                          <a:pt x="1329526" y="4323461"/>
                          <a:pt x="1186253" y="4235379"/>
                          <a:pt x="941337" y="4294207"/>
                        </a:cubicBezTo>
                        <a:cubicBezTo>
                          <a:pt x="696421" y="4353035"/>
                          <a:pt x="432777" y="4282441"/>
                          <a:pt x="0" y="4294207"/>
                        </a:cubicBezTo>
                        <a:cubicBezTo>
                          <a:pt x="-4722" y="4100931"/>
                          <a:pt x="57834" y="3989042"/>
                          <a:pt x="0" y="3800373"/>
                        </a:cubicBezTo>
                        <a:cubicBezTo>
                          <a:pt x="-57834" y="3611704"/>
                          <a:pt x="49288" y="3477238"/>
                          <a:pt x="0" y="3349481"/>
                        </a:cubicBezTo>
                        <a:cubicBezTo>
                          <a:pt x="-49288" y="3221724"/>
                          <a:pt x="40746" y="3032326"/>
                          <a:pt x="0" y="2726821"/>
                        </a:cubicBezTo>
                        <a:cubicBezTo>
                          <a:pt x="-40746" y="2421316"/>
                          <a:pt x="31621" y="2415132"/>
                          <a:pt x="0" y="2318872"/>
                        </a:cubicBezTo>
                        <a:cubicBezTo>
                          <a:pt x="-31621" y="2222612"/>
                          <a:pt x="72273" y="1827559"/>
                          <a:pt x="0" y="1696212"/>
                        </a:cubicBezTo>
                        <a:cubicBezTo>
                          <a:pt x="-72273" y="1564865"/>
                          <a:pt x="56719" y="1230105"/>
                          <a:pt x="0" y="1073552"/>
                        </a:cubicBezTo>
                        <a:cubicBezTo>
                          <a:pt x="-56719" y="916999"/>
                          <a:pt x="56798" y="645598"/>
                          <a:pt x="0" y="493834"/>
                        </a:cubicBezTo>
                        <a:cubicBezTo>
                          <a:pt x="-56798" y="342070"/>
                          <a:pt x="24937" y="150779"/>
                          <a:pt x="0" y="0"/>
                        </a:cubicBezTo>
                        <a:close/>
                      </a:path>
                      <a:path w="8825031" h="4294207" stroke="0" extrusionOk="0">
                        <a:moveTo>
                          <a:pt x="0" y="0"/>
                        </a:moveTo>
                        <a:cubicBezTo>
                          <a:pt x="190946" y="-44785"/>
                          <a:pt x="334321" y="19388"/>
                          <a:pt x="500085" y="0"/>
                        </a:cubicBezTo>
                        <a:cubicBezTo>
                          <a:pt x="665849" y="-19388"/>
                          <a:pt x="973633" y="55841"/>
                          <a:pt x="1264921" y="0"/>
                        </a:cubicBezTo>
                        <a:cubicBezTo>
                          <a:pt x="1556209" y="-55841"/>
                          <a:pt x="1761507" y="62817"/>
                          <a:pt x="2029757" y="0"/>
                        </a:cubicBezTo>
                        <a:cubicBezTo>
                          <a:pt x="2298007" y="-62817"/>
                          <a:pt x="2280940" y="18503"/>
                          <a:pt x="2353342" y="0"/>
                        </a:cubicBezTo>
                        <a:cubicBezTo>
                          <a:pt x="2425744" y="-18503"/>
                          <a:pt x="2585287" y="29833"/>
                          <a:pt x="2765176" y="0"/>
                        </a:cubicBezTo>
                        <a:cubicBezTo>
                          <a:pt x="2945065" y="-29833"/>
                          <a:pt x="3206423" y="60722"/>
                          <a:pt x="3353512" y="0"/>
                        </a:cubicBezTo>
                        <a:cubicBezTo>
                          <a:pt x="3500601" y="-60722"/>
                          <a:pt x="3555166" y="4010"/>
                          <a:pt x="3677096" y="0"/>
                        </a:cubicBezTo>
                        <a:cubicBezTo>
                          <a:pt x="3799026" y="-4010"/>
                          <a:pt x="4005655" y="48777"/>
                          <a:pt x="4177181" y="0"/>
                        </a:cubicBezTo>
                        <a:cubicBezTo>
                          <a:pt x="4348708" y="-48777"/>
                          <a:pt x="4492711" y="36746"/>
                          <a:pt x="4677266" y="0"/>
                        </a:cubicBezTo>
                        <a:cubicBezTo>
                          <a:pt x="4861822" y="-36746"/>
                          <a:pt x="4926632" y="25449"/>
                          <a:pt x="5000851" y="0"/>
                        </a:cubicBezTo>
                        <a:cubicBezTo>
                          <a:pt x="5075071" y="-25449"/>
                          <a:pt x="5381818" y="39845"/>
                          <a:pt x="5500936" y="0"/>
                        </a:cubicBezTo>
                        <a:cubicBezTo>
                          <a:pt x="5620054" y="-39845"/>
                          <a:pt x="5778472" y="19050"/>
                          <a:pt x="6001021" y="0"/>
                        </a:cubicBezTo>
                        <a:cubicBezTo>
                          <a:pt x="6223570" y="-19050"/>
                          <a:pt x="6343227" y="26417"/>
                          <a:pt x="6589356" y="0"/>
                        </a:cubicBezTo>
                        <a:cubicBezTo>
                          <a:pt x="6835486" y="-26417"/>
                          <a:pt x="7092671" y="57383"/>
                          <a:pt x="7265942" y="0"/>
                        </a:cubicBezTo>
                        <a:cubicBezTo>
                          <a:pt x="7439213" y="-57383"/>
                          <a:pt x="7776235" y="16767"/>
                          <a:pt x="7942528" y="0"/>
                        </a:cubicBezTo>
                        <a:cubicBezTo>
                          <a:pt x="8108821" y="-16767"/>
                          <a:pt x="8624567" y="22167"/>
                          <a:pt x="8825031" y="0"/>
                        </a:cubicBezTo>
                        <a:cubicBezTo>
                          <a:pt x="8845516" y="176486"/>
                          <a:pt x="8774052" y="278792"/>
                          <a:pt x="8825031" y="493834"/>
                        </a:cubicBezTo>
                        <a:cubicBezTo>
                          <a:pt x="8876010" y="708876"/>
                          <a:pt x="8824304" y="796654"/>
                          <a:pt x="8825031" y="944726"/>
                        </a:cubicBezTo>
                        <a:cubicBezTo>
                          <a:pt x="8825758" y="1092798"/>
                          <a:pt x="8791861" y="1196375"/>
                          <a:pt x="8825031" y="1352675"/>
                        </a:cubicBezTo>
                        <a:cubicBezTo>
                          <a:pt x="8858201" y="1508975"/>
                          <a:pt x="8822647" y="1652646"/>
                          <a:pt x="8825031" y="1760625"/>
                        </a:cubicBezTo>
                        <a:cubicBezTo>
                          <a:pt x="8827415" y="1868604"/>
                          <a:pt x="8819892" y="2028856"/>
                          <a:pt x="8825031" y="2211517"/>
                        </a:cubicBezTo>
                        <a:cubicBezTo>
                          <a:pt x="8830170" y="2394178"/>
                          <a:pt x="8807696" y="2586308"/>
                          <a:pt x="8825031" y="2834177"/>
                        </a:cubicBezTo>
                        <a:cubicBezTo>
                          <a:pt x="8842366" y="3082046"/>
                          <a:pt x="8772954" y="3283491"/>
                          <a:pt x="8825031" y="3456837"/>
                        </a:cubicBezTo>
                        <a:cubicBezTo>
                          <a:pt x="8877108" y="3630183"/>
                          <a:pt x="8748981" y="4019721"/>
                          <a:pt x="8825031" y="4294207"/>
                        </a:cubicBezTo>
                        <a:cubicBezTo>
                          <a:pt x="8584143" y="4339107"/>
                          <a:pt x="8492220" y="4289506"/>
                          <a:pt x="8324946" y="4294207"/>
                        </a:cubicBezTo>
                        <a:cubicBezTo>
                          <a:pt x="8157672" y="4298908"/>
                          <a:pt x="7748908" y="4293977"/>
                          <a:pt x="7560110" y="4294207"/>
                        </a:cubicBezTo>
                        <a:cubicBezTo>
                          <a:pt x="7371312" y="4294437"/>
                          <a:pt x="7326666" y="4265980"/>
                          <a:pt x="7236525" y="4294207"/>
                        </a:cubicBezTo>
                        <a:cubicBezTo>
                          <a:pt x="7146384" y="4322434"/>
                          <a:pt x="7066493" y="4277759"/>
                          <a:pt x="6912941" y="4294207"/>
                        </a:cubicBezTo>
                        <a:cubicBezTo>
                          <a:pt x="6759389" y="4310655"/>
                          <a:pt x="6501435" y="4231085"/>
                          <a:pt x="6324606" y="4294207"/>
                        </a:cubicBezTo>
                        <a:cubicBezTo>
                          <a:pt x="6147777" y="4357329"/>
                          <a:pt x="5803387" y="4266803"/>
                          <a:pt x="5559770" y="4294207"/>
                        </a:cubicBezTo>
                        <a:cubicBezTo>
                          <a:pt x="5316153" y="4321611"/>
                          <a:pt x="5313545" y="4256248"/>
                          <a:pt x="5236185" y="4294207"/>
                        </a:cubicBezTo>
                        <a:cubicBezTo>
                          <a:pt x="5158826" y="4332166"/>
                          <a:pt x="5042231" y="4270372"/>
                          <a:pt x="4912601" y="4294207"/>
                        </a:cubicBezTo>
                        <a:cubicBezTo>
                          <a:pt x="4782971" y="4318042"/>
                          <a:pt x="4686290" y="4292489"/>
                          <a:pt x="4500766" y="4294207"/>
                        </a:cubicBezTo>
                        <a:cubicBezTo>
                          <a:pt x="4315242" y="4295925"/>
                          <a:pt x="4251185" y="4265713"/>
                          <a:pt x="4177181" y="4294207"/>
                        </a:cubicBezTo>
                        <a:cubicBezTo>
                          <a:pt x="4103177" y="4322701"/>
                          <a:pt x="3855912" y="4273791"/>
                          <a:pt x="3765347" y="4294207"/>
                        </a:cubicBezTo>
                        <a:cubicBezTo>
                          <a:pt x="3674782" y="4314623"/>
                          <a:pt x="3598286" y="4257372"/>
                          <a:pt x="3441762" y="4294207"/>
                        </a:cubicBezTo>
                        <a:cubicBezTo>
                          <a:pt x="3285238" y="4331042"/>
                          <a:pt x="2929697" y="4260199"/>
                          <a:pt x="2765176" y="4294207"/>
                        </a:cubicBezTo>
                        <a:cubicBezTo>
                          <a:pt x="2600655" y="4328215"/>
                          <a:pt x="2535486" y="4274914"/>
                          <a:pt x="2441592" y="4294207"/>
                        </a:cubicBezTo>
                        <a:cubicBezTo>
                          <a:pt x="2347698" y="4313500"/>
                          <a:pt x="2204084" y="4268344"/>
                          <a:pt x="2029757" y="4294207"/>
                        </a:cubicBezTo>
                        <a:cubicBezTo>
                          <a:pt x="1855431" y="4320070"/>
                          <a:pt x="1796229" y="4263955"/>
                          <a:pt x="1617922" y="4294207"/>
                        </a:cubicBezTo>
                        <a:cubicBezTo>
                          <a:pt x="1439616" y="4324459"/>
                          <a:pt x="1293309" y="4255666"/>
                          <a:pt x="1206088" y="4294207"/>
                        </a:cubicBezTo>
                        <a:cubicBezTo>
                          <a:pt x="1118867" y="4332748"/>
                          <a:pt x="933088" y="4276944"/>
                          <a:pt x="794253" y="4294207"/>
                        </a:cubicBezTo>
                        <a:cubicBezTo>
                          <a:pt x="655418" y="4311470"/>
                          <a:pt x="240298" y="4203246"/>
                          <a:pt x="0" y="4294207"/>
                        </a:cubicBezTo>
                        <a:cubicBezTo>
                          <a:pt x="-56479" y="4054204"/>
                          <a:pt x="65005" y="3827404"/>
                          <a:pt x="0" y="3671547"/>
                        </a:cubicBezTo>
                        <a:cubicBezTo>
                          <a:pt x="-65005" y="3515690"/>
                          <a:pt x="23025" y="3348338"/>
                          <a:pt x="0" y="3263597"/>
                        </a:cubicBezTo>
                        <a:cubicBezTo>
                          <a:pt x="-23025" y="3178856"/>
                          <a:pt x="24917" y="2939027"/>
                          <a:pt x="0" y="2812706"/>
                        </a:cubicBezTo>
                        <a:cubicBezTo>
                          <a:pt x="-24917" y="2686385"/>
                          <a:pt x="42714" y="2519781"/>
                          <a:pt x="0" y="2404756"/>
                        </a:cubicBezTo>
                        <a:cubicBezTo>
                          <a:pt x="-42714" y="2289731"/>
                          <a:pt x="43993" y="1915038"/>
                          <a:pt x="0" y="1782096"/>
                        </a:cubicBezTo>
                        <a:cubicBezTo>
                          <a:pt x="-43993" y="1649154"/>
                          <a:pt x="698" y="1489380"/>
                          <a:pt x="0" y="1288262"/>
                        </a:cubicBezTo>
                        <a:cubicBezTo>
                          <a:pt x="-698" y="1087144"/>
                          <a:pt x="412" y="1075718"/>
                          <a:pt x="0" y="880312"/>
                        </a:cubicBezTo>
                        <a:cubicBezTo>
                          <a:pt x="-412" y="684906"/>
                          <a:pt x="90608" y="4249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647E0A-E9A7-1C42-BF98-3C4683D3B6F7}"/>
              </a:ext>
            </a:extLst>
          </p:cNvPr>
          <p:cNvSpPr txBox="1"/>
          <p:nvPr/>
        </p:nvSpPr>
        <p:spPr>
          <a:xfrm>
            <a:off x="1240998" y="1930657"/>
            <a:ext cx="252349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МОЖНО ВЗДОХНУТЬ </a:t>
            </a:r>
          </a:p>
          <a:p>
            <a:r>
              <a:rPr lang="ru-RU" sz="1200" b="1" dirty="0"/>
              <a:t>С ОБЛЕГЧЕНИЕМ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 err="1"/>
              <a:t>Бентонитовый</a:t>
            </a:r>
            <a:r>
              <a:rPr lang="ru-RU" sz="1200" dirty="0"/>
              <a:t> наполнитель создает комфортную жизнь кошкам и их владельцам – хорошо спрессованные гранулы поглощают влагу и нейтрализуют «ароматы».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Когда на гранулы из глины попадает жидкость, то они склеиваются, образуя плотный комочек, который удобно удаляется лопаткой.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Питомцы  считают такой наполнитель максимально приближенным к природе и с удовольствием в нём копаются.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B4E675-061E-9645-95FF-9AC141E78D8F}"/>
              </a:ext>
            </a:extLst>
          </p:cNvPr>
          <p:cNvSpPr txBox="1"/>
          <p:nvPr/>
        </p:nvSpPr>
        <p:spPr>
          <a:xfrm>
            <a:off x="4137137" y="1930657"/>
            <a:ext cx="25690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ЧТОБЫ НЕ КУПИТЬ КОТА </a:t>
            </a:r>
          </a:p>
          <a:p>
            <a:r>
              <a:rPr lang="ru-RU" sz="1200" b="1" dirty="0"/>
              <a:t>В МЕШКЕ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Наш конек – автоматизированные технологии. Производим наполнитель на современном оборудовании. Команда инженеров, технологов, экспертов разбирается в материале </a:t>
            </a:r>
          </a:p>
          <a:p>
            <a:r>
              <a:rPr lang="ru-RU" sz="1200" dirty="0"/>
              <a:t>и железно соблюдает техпроцессы. </a:t>
            </a:r>
          </a:p>
          <a:p>
            <a:endParaRPr lang="ru-RU" sz="1200" dirty="0"/>
          </a:p>
          <a:p>
            <a:r>
              <a:rPr lang="ru-RU" sz="1200" dirty="0"/>
              <a:t>Создание продукта начинается </a:t>
            </a:r>
          </a:p>
          <a:p>
            <a:r>
              <a:rPr lang="ru-RU" sz="1200" dirty="0"/>
              <a:t>с разработки и освоения первого опытного образца. Наполнитель испытывается, проверяется его качество и функциональность</a:t>
            </a:r>
            <a:r>
              <a:rPr lang="en-US" sz="1200" dirty="0"/>
              <a:t>*</a:t>
            </a:r>
            <a:r>
              <a:rPr lang="ru-RU" sz="1200" dirty="0"/>
              <a:t>.  </a:t>
            </a:r>
          </a:p>
          <a:p>
            <a:r>
              <a:rPr lang="ru-RU" sz="1200" dirty="0"/>
              <a:t>Успешный опытный образец запускаем в серийное производство.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78038D2-BFD0-E042-81DB-FE28F65066F9}"/>
              </a:ext>
            </a:extLst>
          </p:cNvPr>
          <p:cNvSpPr txBox="1"/>
          <p:nvPr/>
        </p:nvSpPr>
        <p:spPr>
          <a:xfrm>
            <a:off x="7143942" y="1930657"/>
            <a:ext cx="2492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ДОБРОЕ СЛОВО И КОШКЕ ПРИЯТНО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Мы сами любим животных. Интересуемся технологическими новинками </a:t>
            </a:r>
            <a:r>
              <a:rPr lang="ru-RU" sz="1200" dirty="0" err="1"/>
              <a:t>зооотрасли</a:t>
            </a:r>
            <a:r>
              <a:rPr lang="ru-RU" sz="1200" dirty="0"/>
              <a:t>, анализируем потребности покупателей, изучаем экспертные блоги. 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Выбирая наш продукт, человек вместе с нами участвует в благородном деле – помогает бездомным животным.  </a:t>
            </a:r>
          </a:p>
          <a:p>
            <a:endParaRPr lang="ru-RU" sz="1200" dirty="0"/>
          </a:p>
          <a:p>
            <a:r>
              <a:rPr lang="ru-RU" sz="1200" dirty="0"/>
              <a:t>Часть вырученных средств мы вкладываем в поставку больших (15 кг) упаковок наполнителя для приютов бездомных животных.</a:t>
            </a:r>
          </a:p>
          <a:p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F7B8B5-75C1-C946-A596-99899B8F868C}"/>
              </a:ext>
            </a:extLst>
          </p:cNvPr>
          <p:cNvSpPr txBox="1"/>
          <p:nvPr/>
        </p:nvSpPr>
        <p:spPr>
          <a:xfrm>
            <a:off x="1007126" y="649456"/>
            <a:ext cx="5857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ТО, ЧТО ВЫ ИЩЕТЕ, ТОЖЕ ИЩЕТ ВАС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241297-BA81-BB44-8A9D-37A376DA5861}"/>
              </a:ext>
            </a:extLst>
          </p:cNvPr>
          <p:cNvSpPr txBox="1"/>
          <p:nvPr/>
        </p:nvSpPr>
        <p:spPr>
          <a:xfrm>
            <a:off x="1248312" y="6267803"/>
            <a:ext cx="47708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* </a:t>
            </a:r>
            <a:r>
              <a:rPr lang="ru-RU" sz="1100" b="1" dirty="0"/>
              <a:t>Все эксперименты проводим на животных. Ни один котик не пострадал.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97A52000-FD83-4E46-BA98-37CBF96E2ADF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8"/>
            <a:ext cx="56946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19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B507FB4-F1ED-D74D-9E4A-A54290491B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2" cy="6840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647E0A-E9A7-1C42-BF98-3C4683D3B6F7}"/>
              </a:ext>
            </a:extLst>
          </p:cNvPr>
          <p:cNvSpPr txBox="1"/>
          <p:nvPr/>
        </p:nvSpPr>
        <p:spPr>
          <a:xfrm>
            <a:off x="1115122" y="1554470"/>
            <a:ext cx="3194119" cy="462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Образование комочков – наполнитель </a:t>
            </a:r>
            <a:br>
              <a:rPr lang="ru-RU" sz="1200" dirty="0"/>
            </a:br>
            <a:r>
              <a:rPr lang="ru-RU" sz="1200" dirty="0"/>
              <a:t>не требует полной замены, туалет животного всегда чистый 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Натуральный продукт без химии – безопасен для животных и окружающей среды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 вызывает аллергии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Нейтрализует и «запаковывает» запахи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Удобен в использовании – подсыпай новую порцию взамен образовавшихся комочков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Современная стильная упаковка разного объема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 ограничен срок годности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Экономит бюджет семьи – пакета объемом 5 килограмм хватит на месяц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Выгодный по цене объем упаковки  – </a:t>
            </a:r>
            <a:br>
              <a:rPr lang="ru-RU" sz="1200" dirty="0"/>
            </a:br>
            <a:r>
              <a:rPr lang="ru-RU" sz="1200" dirty="0"/>
              <a:t>15 килограммов можно использовать </a:t>
            </a:r>
            <a:br>
              <a:rPr lang="ru-RU" sz="1200" dirty="0"/>
            </a:br>
            <a:r>
              <a:rPr lang="ru-RU" sz="1200" dirty="0"/>
              <a:t>до трех месяцев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B4E675-061E-9645-95FF-9AC141E78D8F}"/>
              </a:ext>
            </a:extLst>
          </p:cNvPr>
          <p:cNvSpPr txBox="1"/>
          <p:nvPr/>
        </p:nvSpPr>
        <p:spPr>
          <a:xfrm>
            <a:off x="4744632" y="1552922"/>
            <a:ext cx="2442552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ОСОБЕННОСТИ НАПОЛНИТЕЛЯ «КОТУ ПОД ХВОСТ»</a:t>
            </a:r>
          </a:p>
          <a:p>
            <a:endParaRPr lang="ru-RU" sz="1200" dirty="0"/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</a:t>
            </a:r>
            <a:br>
              <a:rPr lang="ru-RU" sz="1200" dirty="0"/>
            </a:br>
            <a:r>
              <a:rPr lang="ru-RU" sz="1200" dirty="0"/>
              <a:t>в канализацию 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Необходимо поддерживать уровень наполнителя в лотке не менее 5-7см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3DD9AE-3323-854E-A7D9-9C104BE00A08}"/>
              </a:ext>
            </a:extLst>
          </p:cNvPr>
          <p:cNvSpPr txBox="1"/>
          <p:nvPr/>
        </p:nvSpPr>
        <p:spPr>
          <a:xfrm>
            <a:off x="1007126" y="649456"/>
            <a:ext cx="800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ДОСТОИНСТВА  НАПОЛНИТЕЛЯ «КОТУ ПОД ХВОСТ»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AEFD9054-228F-734D-9074-F384D2E2A8AA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4"/>
            <a:ext cx="78032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4A19BBF-0AF8-5D4C-B67A-03C09E0B91A4}"/>
              </a:ext>
            </a:extLst>
          </p:cNvPr>
          <p:cNvSpPr txBox="1"/>
          <p:nvPr/>
        </p:nvSpPr>
        <p:spPr>
          <a:xfrm>
            <a:off x="4744633" y="3652664"/>
            <a:ext cx="2442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ЦЕНА  ВОПРОСА</a:t>
            </a:r>
          </a:p>
          <a:p>
            <a:endParaRPr lang="ru-RU" sz="1200" dirty="0"/>
          </a:p>
          <a:p>
            <a:r>
              <a:rPr lang="ru-RU" sz="1200" dirty="0"/>
              <a:t>Наполнитель «Коту под хвост» </a:t>
            </a:r>
          </a:p>
          <a:p>
            <a:r>
              <a:rPr lang="ru-RU" sz="1200" dirty="0"/>
              <a:t>при высоком качестве стоит дешевле многих продуктов </a:t>
            </a:r>
          </a:p>
          <a:p>
            <a:r>
              <a:rPr lang="ru-RU" sz="1200" dirty="0"/>
              <a:t>в своем классе</a:t>
            </a:r>
          </a:p>
        </p:txBody>
      </p:sp>
    </p:spTree>
    <p:extLst>
      <p:ext uri="{BB962C8B-B14F-4D97-AF65-F5344CB8AC3E}">
        <p14:creationId xmlns:p14="http://schemas.microsoft.com/office/powerpoint/2010/main" val="804118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EBD310-A605-C94A-83F8-9E7B1081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2" cy="6840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C57221-C4E2-A84E-8380-4446FD967D76}"/>
              </a:ext>
            </a:extLst>
          </p:cNvPr>
          <p:cNvSpPr txBox="1"/>
          <p:nvPr/>
        </p:nvSpPr>
        <p:spPr>
          <a:xfrm>
            <a:off x="1007126" y="649456"/>
            <a:ext cx="4239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ЧТО ДУМАЕТ ПОКУПАТЕЛЬ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80F2332-DC0C-7D49-B5A1-8340A01DBCEB}"/>
              </a:ext>
            </a:extLst>
          </p:cNvPr>
          <p:cNvCxnSpPr>
            <a:cxnSpLocks/>
          </p:cNvCxnSpPr>
          <p:nvPr/>
        </p:nvCxnSpPr>
        <p:spPr>
          <a:xfrm flipV="1">
            <a:off x="1011584" y="1172677"/>
            <a:ext cx="4096125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FA6AFE2-4680-6247-AA63-EF29E00765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76" y="2560262"/>
            <a:ext cx="2758208" cy="12010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57CF499-2923-0C4A-A8BF-3EADDB86B3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509" y="2167418"/>
            <a:ext cx="2874307" cy="11831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9EF640F-C204-1F42-8125-EA90C1EF05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26" y="3953474"/>
            <a:ext cx="2468307" cy="9525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351B63A-7751-E34C-8D39-45B58A1200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577" y="5103203"/>
            <a:ext cx="2667097" cy="1515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0CCA676-7A07-FA48-A174-903F36ABC0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694" y="414790"/>
            <a:ext cx="2170122" cy="15157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962E241-753B-2D49-9CC9-2A361B357B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75" y="3516883"/>
            <a:ext cx="2228102" cy="151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8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4399BC-B588-6346-A9CE-ED27B789C6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" y="0"/>
            <a:ext cx="10795757" cy="684053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82B3D35-3F04-A44D-89CB-B8E00EAF034B}"/>
              </a:ext>
            </a:extLst>
          </p:cNvPr>
          <p:cNvSpPr/>
          <p:nvPr/>
        </p:nvSpPr>
        <p:spPr>
          <a:xfrm>
            <a:off x="971550" y="1164596"/>
            <a:ext cx="3175784" cy="28719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3175784"/>
                      <a:gd name="connsiteY0" fmla="*/ 0 h 2871928"/>
                      <a:gd name="connsiteX1" fmla="*/ 592813 w 3175784"/>
                      <a:gd name="connsiteY1" fmla="*/ 0 h 2871928"/>
                      <a:gd name="connsiteX2" fmla="*/ 1185626 w 3175784"/>
                      <a:gd name="connsiteY2" fmla="*/ 0 h 2871928"/>
                      <a:gd name="connsiteX3" fmla="*/ 1683166 w 3175784"/>
                      <a:gd name="connsiteY3" fmla="*/ 0 h 2871928"/>
                      <a:gd name="connsiteX4" fmla="*/ 2275979 w 3175784"/>
                      <a:gd name="connsiteY4" fmla="*/ 0 h 2871928"/>
                      <a:gd name="connsiteX5" fmla="*/ 2710002 w 3175784"/>
                      <a:gd name="connsiteY5" fmla="*/ 0 h 2871928"/>
                      <a:gd name="connsiteX6" fmla="*/ 3175784 w 3175784"/>
                      <a:gd name="connsiteY6" fmla="*/ 0 h 2871928"/>
                      <a:gd name="connsiteX7" fmla="*/ 3175784 w 3175784"/>
                      <a:gd name="connsiteY7" fmla="*/ 574386 h 2871928"/>
                      <a:gd name="connsiteX8" fmla="*/ 3175784 w 3175784"/>
                      <a:gd name="connsiteY8" fmla="*/ 1206210 h 2871928"/>
                      <a:gd name="connsiteX9" fmla="*/ 3175784 w 3175784"/>
                      <a:gd name="connsiteY9" fmla="*/ 1694438 h 2871928"/>
                      <a:gd name="connsiteX10" fmla="*/ 3175784 w 3175784"/>
                      <a:gd name="connsiteY10" fmla="*/ 2182665 h 2871928"/>
                      <a:gd name="connsiteX11" fmla="*/ 3175784 w 3175784"/>
                      <a:gd name="connsiteY11" fmla="*/ 2871928 h 2871928"/>
                      <a:gd name="connsiteX12" fmla="*/ 2741760 w 3175784"/>
                      <a:gd name="connsiteY12" fmla="*/ 2871928 h 2871928"/>
                      <a:gd name="connsiteX13" fmla="*/ 2307736 w 3175784"/>
                      <a:gd name="connsiteY13" fmla="*/ 2871928 h 2871928"/>
                      <a:gd name="connsiteX14" fmla="*/ 1810197 w 3175784"/>
                      <a:gd name="connsiteY14" fmla="*/ 2871928 h 2871928"/>
                      <a:gd name="connsiteX15" fmla="*/ 1249142 w 3175784"/>
                      <a:gd name="connsiteY15" fmla="*/ 2871928 h 2871928"/>
                      <a:gd name="connsiteX16" fmla="*/ 751602 w 3175784"/>
                      <a:gd name="connsiteY16" fmla="*/ 2871928 h 2871928"/>
                      <a:gd name="connsiteX17" fmla="*/ 0 w 3175784"/>
                      <a:gd name="connsiteY17" fmla="*/ 2871928 h 2871928"/>
                      <a:gd name="connsiteX18" fmla="*/ 0 w 3175784"/>
                      <a:gd name="connsiteY18" fmla="*/ 2354981 h 2871928"/>
                      <a:gd name="connsiteX19" fmla="*/ 0 w 3175784"/>
                      <a:gd name="connsiteY19" fmla="*/ 1838034 h 2871928"/>
                      <a:gd name="connsiteX20" fmla="*/ 0 w 3175784"/>
                      <a:gd name="connsiteY20" fmla="*/ 1349806 h 2871928"/>
                      <a:gd name="connsiteX21" fmla="*/ 0 w 3175784"/>
                      <a:gd name="connsiteY21" fmla="*/ 804140 h 2871928"/>
                      <a:gd name="connsiteX22" fmla="*/ 0 w 3175784"/>
                      <a:gd name="connsiteY22" fmla="*/ 0 h 2871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175784" h="2871928" fill="none" extrusionOk="0">
                        <a:moveTo>
                          <a:pt x="0" y="0"/>
                        </a:moveTo>
                        <a:cubicBezTo>
                          <a:pt x="158223" y="-16621"/>
                          <a:pt x="458384" y="22469"/>
                          <a:pt x="592813" y="0"/>
                        </a:cubicBezTo>
                        <a:cubicBezTo>
                          <a:pt x="727242" y="-22469"/>
                          <a:pt x="912813" y="9964"/>
                          <a:pt x="1185626" y="0"/>
                        </a:cubicBezTo>
                        <a:cubicBezTo>
                          <a:pt x="1458439" y="-9964"/>
                          <a:pt x="1499095" y="36403"/>
                          <a:pt x="1683166" y="0"/>
                        </a:cubicBezTo>
                        <a:cubicBezTo>
                          <a:pt x="1867237" y="-36403"/>
                          <a:pt x="2086287" y="55176"/>
                          <a:pt x="2275979" y="0"/>
                        </a:cubicBezTo>
                        <a:cubicBezTo>
                          <a:pt x="2465671" y="-55176"/>
                          <a:pt x="2499543" y="1097"/>
                          <a:pt x="2710002" y="0"/>
                        </a:cubicBezTo>
                        <a:cubicBezTo>
                          <a:pt x="2920461" y="-1097"/>
                          <a:pt x="2953857" y="36663"/>
                          <a:pt x="3175784" y="0"/>
                        </a:cubicBezTo>
                        <a:cubicBezTo>
                          <a:pt x="3239364" y="207576"/>
                          <a:pt x="3124390" y="402449"/>
                          <a:pt x="3175784" y="574386"/>
                        </a:cubicBezTo>
                        <a:cubicBezTo>
                          <a:pt x="3227178" y="746323"/>
                          <a:pt x="3158431" y="920876"/>
                          <a:pt x="3175784" y="1206210"/>
                        </a:cubicBezTo>
                        <a:cubicBezTo>
                          <a:pt x="3193137" y="1491544"/>
                          <a:pt x="3165585" y="1455548"/>
                          <a:pt x="3175784" y="1694438"/>
                        </a:cubicBezTo>
                        <a:cubicBezTo>
                          <a:pt x="3185983" y="1933328"/>
                          <a:pt x="3124532" y="2009482"/>
                          <a:pt x="3175784" y="2182665"/>
                        </a:cubicBezTo>
                        <a:cubicBezTo>
                          <a:pt x="3227036" y="2355848"/>
                          <a:pt x="3126138" y="2589972"/>
                          <a:pt x="3175784" y="2871928"/>
                        </a:cubicBezTo>
                        <a:cubicBezTo>
                          <a:pt x="2995725" y="2900160"/>
                          <a:pt x="2909173" y="2845512"/>
                          <a:pt x="2741760" y="2871928"/>
                        </a:cubicBezTo>
                        <a:cubicBezTo>
                          <a:pt x="2574347" y="2898344"/>
                          <a:pt x="2426157" y="2851588"/>
                          <a:pt x="2307736" y="2871928"/>
                        </a:cubicBezTo>
                        <a:cubicBezTo>
                          <a:pt x="2189315" y="2892268"/>
                          <a:pt x="2046801" y="2833073"/>
                          <a:pt x="1810197" y="2871928"/>
                        </a:cubicBezTo>
                        <a:cubicBezTo>
                          <a:pt x="1573593" y="2910783"/>
                          <a:pt x="1408095" y="2810875"/>
                          <a:pt x="1249142" y="2871928"/>
                        </a:cubicBezTo>
                        <a:cubicBezTo>
                          <a:pt x="1090190" y="2932981"/>
                          <a:pt x="909150" y="2850420"/>
                          <a:pt x="751602" y="2871928"/>
                        </a:cubicBezTo>
                        <a:cubicBezTo>
                          <a:pt x="594054" y="2893436"/>
                          <a:pt x="307013" y="2810335"/>
                          <a:pt x="0" y="2871928"/>
                        </a:cubicBezTo>
                        <a:cubicBezTo>
                          <a:pt x="-16471" y="2695713"/>
                          <a:pt x="636" y="2483183"/>
                          <a:pt x="0" y="2354981"/>
                        </a:cubicBezTo>
                        <a:cubicBezTo>
                          <a:pt x="-636" y="2226779"/>
                          <a:pt x="46098" y="2009822"/>
                          <a:pt x="0" y="1838034"/>
                        </a:cubicBezTo>
                        <a:cubicBezTo>
                          <a:pt x="-46098" y="1666246"/>
                          <a:pt x="33752" y="1522986"/>
                          <a:pt x="0" y="1349806"/>
                        </a:cubicBezTo>
                        <a:cubicBezTo>
                          <a:pt x="-33752" y="1176626"/>
                          <a:pt x="27285" y="1071088"/>
                          <a:pt x="0" y="804140"/>
                        </a:cubicBezTo>
                        <a:cubicBezTo>
                          <a:pt x="-27285" y="537192"/>
                          <a:pt x="94933" y="196671"/>
                          <a:pt x="0" y="0"/>
                        </a:cubicBezTo>
                        <a:close/>
                      </a:path>
                      <a:path w="3175784" h="2871928" stroke="0" extrusionOk="0">
                        <a:moveTo>
                          <a:pt x="0" y="0"/>
                        </a:moveTo>
                        <a:cubicBezTo>
                          <a:pt x="136562" y="-57486"/>
                          <a:pt x="278246" y="47104"/>
                          <a:pt x="497539" y="0"/>
                        </a:cubicBezTo>
                        <a:cubicBezTo>
                          <a:pt x="716832" y="-47104"/>
                          <a:pt x="952960" y="35555"/>
                          <a:pt x="1090353" y="0"/>
                        </a:cubicBezTo>
                        <a:cubicBezTo>
                          <a:pt x="1227746" y="-35555"/>
                          <a:pt x="1539232" y="38291"/>
                          <a:pt x="1683166" y="0"/>
                        </a:cubicBezTo>
                        <a:cubicBezTo>
                          <a:pt x="1827100" y="-38291"/>
                          <a:pt x="1987627" y="16030"/>
                          <a:pt x="2117189" y="0"/>
                        </a:cubicBezTo>
                        <a:cubicBezTo>
                          <a:pt x="2246751" y="-16030"/>
                          <a:pt x="2449191" y="7725"/>
                          <a:pt x="2582971" y="0"/>
                        </a:cubicBezTo>
                        <a:cubicBezTo>
                          <a:pt x="2716751" y="-7725"/>
                          <a:pt x="2910432" y="65126"/>
                          <a:pt x="3175784" y="0"/>
                        </a:cubicBezTo>
                        <a:cubicBezTo>
                          <a:pt x="3177298" y="165336"/>
                          <a:pt x="3117365" y="362096"/>
                          <a:pt x="3175784" y="488228"/>
                        </a:cubicBezTo>
                        <a:cubicBezTo>
                          <a:pt x="3234203" y="614360"/>
                          <a:pt x="3139075" y="916555"/>
                          <a:pt x="3175784" y="1062613"/>
                        </a:cubicBezTo>
                        <a:cubicBezTo>
                          <a:pt x="3212493" y="1208671"/>
                          <a:pt x="3126477" y="1439574"/>
                          <a:pt x="3175784" y="1665718"/>
                        </a:cubicBezTo>
                        <a:cubicBezTo>
                          <a:pt x="3225091" y="1891862"/>
                          <a:pt x="3117544" y="2044375"/>
                          <a:pt x="3175784" y="2182665"/>
                        </a:cubicBezTo>
                        <a:cubicBezTo>
                          <a:pt x="3234024" y="2320955"/>
                          <a:pt x="3096198" y="2663351"/>
                          <a:pt x="3175784" y="2871928"/>
                        </a:cubicBezTo>
                        <a:cubicBezTo>
                          <a:pt x="2880746" y="2924731"/>
                          <a:pt x="2774140" y="2856076"/>
                          <a:pt x="2582971" y="2871928"/>
                        </a:cubicBezTo>
                        <a:cubicBezTo>
                          <a:pt x="2391802" y="2887780"/>
                          <a:pt x="2228459" y="2861592"/>
                          <a:pt x="2021916" y="2871928"/>
                        </a:cubicBezTo>
                        <a:cubicBezTo>
                          <a:pt x="1815374" y="2882264"/>
                          <a:pt x="1641872" y="2842640"/>
                          <a:pt x="1492618" y="2871928"/>
                        </a:cubicBezTo>
                        <a:cubicBezTo>
                          <a:pt x="1343364" y="2901216"/>
                          <a:pt x="1152786" y="2839462"/>
                          <a:pt x="899805" y="2871928"/>
                        </a:cubicBezTo>
                        <a:cubicBezTo>
                          <a:pt x="646824" y="2904394"/>
                          <a:pt x="293584" y="2775305"/>
                          <a:pt x="0" y="2871928"/>
                        </a:cubicBezTo>
                        <a:cubicBezTo>
                          <a:pt x="-55251" y="2634373"/>
                          <a:pt x="24512" y="2392046"/>
                          <a:pt x="0" y="2240104"/>
                        </a:cubicBezTo>
                        <a:cubicBezTo>
                          <a:pt x="-24512" y="2088162"/>
                          <a:pt x="51889" y="1836874"/>
                          <a:pt x="0" y="1665718"/>
                        </a:cubicBezTo>
                        <a:cubicBezTo>
                          <a:pt x="-51889" y="1494562"/>
                          <a:pt x="60277" y="1197327"/>
                          <a:pt x="0" y="1062613"/>
                        </a:cubicBezTo>
                        <a:cubicBezTo>
                          <a:pt x="-60277" y="927899"/>
                          <a:pt x="76880" y="3363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326742-E6B3-9C48-8A18-79032EB32B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68248" y="-3282846"/>
            <a:ext cx="3216894" cy="50560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3162CE-121B-FF48-B28B-46C0834F7549}"/>
              </a:ext>
            </a:extLst>
          </p:cNvPr>
          <p:cNvSpPr txBox="1"/>
          <p:nvPr/>
        </p:nvSpPr>
        <p:spPr>
          <a:xfrm>
            <a:off x="1085854" y="4403316"/>
            <a:ext cx="317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F1683"/>
                </a:solidFill>
              </a:rPr>
              <a:t>БЕРУ! РЕШЕНИЕ О ПОКУПКЕ – ЧЕРЕЗ УПАКОВКУ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BFE5C1-F719-A14E-B22B-ECB9E827EB0A}"/>
              </a:ext>
            </a:extLst>
          </p:cNvPr>
          <p:cNvSpPr txBox="1"/>
          <p:nvPr/>
        </p:nvSpPr>
        <p:spPr>
          <a:xfrm>
            <a:off x="-3968248" y="2037379"/>
            <a:ext cx="3175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БЕРУ! РЕШЕНИЕ О ПОКУПКЕ – ЧЕРЕЗ  УПАКОВКУ</a:t>
            </a:r>
          </a:p>
          <a:p>
            <a:endParaRPr lang="ru-RU" sz="1200" dirty="0"/>
          </a:p>
          <a:p>
            <a:r>
              <a:rPr lang="ru-RU" sz="1200" dirty="0"/>
              <a:t>Мы вкладываемся в упаковку.   </a:t>
            </a:r>
          </a:p>
          <a:p>
            <a:r>
              <a:rPr lang="ru-RU" sz="1200" dirty="0"/>
              <a:t>Продуктовую линейку «КОТУ ПОД ХВОСТ» видно издалека – настолько</a:t>
            </a:r>
          </a:p>
          <a:p>
            <a:r>
              <a:rPr lang="ru-RU" sz="1200" dirty="0"/>
              <a:t>креативно выглядит наполнитель </a:t>
            </a:r>
          </a:p>
          <a:p>
            <a:r>
              <a:rPr lang="ru-RU" sz="1200" dirty="0"/>
              <a:t>в цветах </a:t>
            </a:r>
            <a:r>
              <a:rPr lang="ru-RU" sz="1200" dirty="0" err="1"/>
              <a:t>крафт</a:t>
            </a:r>
            <a:r>
              <a:rPr lang="ru-RU" sz="1200" dirty="0"/>
              <a:t> и черный.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Стильный дизайн пакета для наполнителя «КОТУ ПОД ХВЛСТ» </a:t>
            </a:r>
          </a:p>
          <a:p>
            <a:r>
              <a:rPr lang="ru-RU" sz="1200" dirty="0"/>
              <a:t>наши покупатели называют «современным искусством». </a:t>
            </a:r>
          </a:p>
          <a:p>
            <a:r>
              <a:rPr lang="ru-RU" sz="1200" dirty="0"/>
              <a:t> </a:t>
            </a:r>
          </a:p>
          <a:p>
            <a:r>
              <a:rPr lang="ru-RU" sz="1200" b="1" dirty="0"/>
              <a:t>Наполнитель выпускается </a:t>
            </a:r>
          </a:p>
          <a:p>
            <a:r>
              <a:rPr lang="ru-RU" sz="1200" b="1" dirty="0"/>
              <a:t>в упаковке объемом </a:t>
            </a:r>
          </a:p>
          <a:p>
            <a:r>
              <a:rPr lang="ru-RU" sz="1200" b="1" dirty="0"/>
              <a:t>3, 5, 10 и 15 килограммов</a:t>
            </a:r>
            <a:r>
              <a:rPr lang="ru-RU" sz="12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402F46-4D77-3147-AB8E-D28C5E4F3B03}"/>
              </a:ext>
            </a:extLst>
          </p:cNvPr>
          <p:cNvSpPr txBox="1"/>
          <p:nvPr/>
        </p:nvSpPr>
        <p:spPr>
          <a:xfrm>
            <a:off x="1118422" y="1396220"/>
            <a:ext cx="28539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Мы вкладываемся в упаковку.  </a:t>
            </a:r>
          </a:p>
          <a:p>
            <a:r>
              <a:rPr lang="ru-RU" sz="1200" dirty="0"/>
              <a:t>Продуктовую линейку видно издалека – настолько ярко и креативно выглядит наполнитель в цветах </a:t>
            </a:r>
            <a:r>
              <a:rPr lang="ru-RU" sz="1200" dirty="0" err="1"/>
              <a:t>крафт</a:t>
            </a:r>
            <a:r>
              <a:rPr lang="ru-RU" sz="1200" dirty="0"/>
              <a:t> и черный.</a:t>
            </a:r>
          </a:p>
          <a:p>
            <a:endParaRPr lang="ru-RU" sz="1200" dirty="0"/>
          </a:p>
          <a:p>
            <a:r>
              <a:rPr lang="ru-RU" sz="1200" dirty="0"/>
              <a:t>Стильный дизайн пакета для наполнителя «КОТУ ПОД ХВОСТ» наши покупатели называют «современным искусством». </a:t>
            </a:r>
          </a:p>
          <a:p>
            <a:endParaRPr lang="ru-RU" sz="1200" dirty="0"/>
          </a:p>
          <a:p>
            <a:r>
              <a:rPr lang="ru-RU" sz="1200" dirty="0"/>
              <a:t>Упаковка оригинальна, информативна </a:t>
            </a:r>
          </a:p>
          <a:p>
            <a:r>
              <a:rPr lang="ru-RU" sz="1200" dirty="0"/>
              <a:t>и практична. В ее дизайне выражены суть и идеология продукта. </a:t>
            </a:r>
          </a:p>
        </p:txBody>
      </p:sp>
    </p:spTree>
    <p:extLst>
      <p:ext uri="{BB962C8B-B14F-4D97-AF65-F5344CB8AC3E}">
        <p14:creationId xmlns:p14="http://schemas.microsoft.com/office/powerpoint/2010/main" val="333768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5CB2835-283C-1F44-B036-6F0ECC234B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0799763" cy="68405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96B178B-3FCA-414A-91E9-868B46FB0027}"/>
              </a:ext>
            </a:extLst>
          </p:cNvPr>
          <p:cNvSpPr txBox="1"/>
          <p:nvPr/>
        </p:nvSpPr>
        <p:spPr>
          <a:xfrm>
            <a:off x="9324029" y="4265250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3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15A6C6-E860-F046-A0EB-1F4B0422F74E}"/>
              </a:ext>
            </a:extLst>
          </p:cNvPr>
          <p:cNvSpPr txBox="1"/>
          <p:nvPr/>
        </p:nvSpPr>
        <p:spPr>
          <a:xfrm>
            <a:off x="8478538" y="3076859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5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49021B-7E90-234A-942C-BF3BD4381435}"/>
              </a:ext>
            </a:extLst>
          </p:cNvPr>
          <p:cNvSpPr txBox="1"/>
          <p:nvPr/>
        </p:nvSpPr>
        <p:spPr>
          <a:xfrm>
            <a:off x="5876681" y="2358062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10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BCEC3B-BA42-BC48-B2B7-BAFDBF621917}"/>
              </a:ext>
            </a:extLst>
          </p:cNvPr>
          <p:cNvSpPr txBox="1"/>
          <p:nvPr/>
        </p:nvSpPr>
        <p:spPr>
          <a:xfrm>
            <a:off x="4661067" y="922890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15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</p:spTree>
    <p:extLst>
      <p:ext uri="{BB962C8B-B14F-4D97-AF65-F5344CB8AC3E}">
        <p14:creationId xmlns:p14="http://schemas.microsoft.com/office/powerpoint/2010/main" val="1080535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3702</TotalTime>
  <Words>657</Words>
  <Application>Microsoft Office PowerPoint</Application>
  <PresentationFormat>Произвольный</PresentationFormat>
  <Paragraphs>205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114</cp:revision>
  <dcterms:created xsi:type="dcterms:W3CDTF">2021-04-27T09:31:18Z</dcterms:created>
  <dcterms:modified xsi:type="dcterms:W3CDTF">2023-04-04T05:41:19Z</dcterms:modified>
</cp:coreProperties>
</file>